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774" r:id="rId5"/>
    <p:sldId id="852" r:id="rId6"/>
    <p:sldId id="256" r:id="rId7"/>
    <p:sldId id="851" r:id="rId8"/>
    <p:sldId id="905" r:id="rId9"/>
    <p:sldId id="912" r:id="rId10"/>
    <p:sldId id="911" r:id="rId11"/>
    <p:sldId id="706" r:id="rId12"/>
    <p:sldId id="755" r:id="rId13"/>
    <p:sldId id="913" r:id="rId14"/>
    <p:sldId id="898" r:id="rId15"/>
    <p:sldId id="915" r:id="rId16"/>
    <p:sldId id="849" r:id="rId17"/>
    <p:sldId id="914" r:id="rId18"/>
    <p:sldId id="592" r:id="rId19"/>
    <p:sldId id="259" r:id="rId20"/>
    <p:sldId id="701" r:id="rId21"/>
    <p:sldId id="705" r:id="rId22"/>
    <p:sldId id="910" r:id="rId23"/>
    <p:sldId id="708"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Handysides McKechnie" initials="BHM" lastIdx="5" clrIdx="0">
    <p:extLst>
      <p:ext uri="{19B8F6BF-5375-455C-9EA6-DF929625EA0E}">
        <p15:presenceInfo xmlns:p15="http://schemas.microsoft.com/office/powerpoint/2012/main" userId="S::Bethany.Handysides.McKechnie@sds.co.uk::46a99520-2308-4d46-a33b-ab2a5f3c7a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DB5"/>
    <a:srgbClr val="534481"/>
    <a:srgbClr val="006373"/>
    <a:srgbClr val="92AF2B"/>
    <a:srgbClr val="F15A22"/>
    <a:srgbClr val="A0B100"/>
    <a:srgbClr val="9E7FBA"/>
    <a:srgbClr val="F2F2F2"/>
    <a:srgbClr val="E1E9D6"/>
    <a:srgbClr val="D5E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78F36-2761-44C9-B5EC-CEEA83D72954}" v="93" dt="2021-05-18T15:22:49.523"/>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6256" autoAdjust="0"/>
  </p:normalViewPr>
  <p:slideViewPr>
    <p:cSldViewPr>
      <p:cViewPr varScale="1">
        <p:scale>
          <a:sx n="62" d="100"/>
          <a:sy n="62" d="100"/>
        </p:scale>
        <p:origin x="1349" y="82"/>
      </p:cViewPr>
      <p:guideLst>
        <p:guide orient="horz" pos="2160"/>
        <p:guide pos="453"/>
      </p:guideLst>
    </p:cSldViewPr>
  </p:slideViewPr>
  <p:notesTextViewPr>
    <p:cViewPr>
      <p:scale>
        <a:sx n="100" d="100"/>
        <a:sy n="100" d="100"/>
      </p:scale>
      <p:origin x="0" y="0"/>
    </p:cViewPr>
  </p:notesTextViewPr>
  <p:notesViewPr>
    <p:cSldViewPr>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Handysides McKechnie" userId="46a99520-2308-4d46-a33b-ab2a5f3c7ae2" providerId="ADAL" clId="{95178F36-2761-44C9-B5EC-CEEA83D72954}"/>
    <pc:docChg chg="undo custSel addSld delSld modSld sldOrd">
      <pc:chgData name="Bethany Handysides McKechnie" userId="46a99520-2308-4d46-a33b-ab2a5f3c7ae2" providerId="ADAL" clId="{95178F36-2761-44C9-B5EC-CEEA83D72954}" dt="2021-05-19T11:25:50.239" v="11546" actId="20577"/>
      <pc:docMkLst>
        <pc:docMk/>
      </pc:docMkLst>
      <pc:sldChg chg="addSp delSp modSp mod modNotesTx">
        <pc:chgData name="Bethany Handysides McKechnie" userId="46a99520-2308-4d46-a33b-ab2a5f3c7ae2" providerId="ADAL" clId="{95178F36-2761-44C9-B5EC-CEEA83D72954}" dt="2021-05-19T11:09:59.051" v="10477" actId="20577"/>
        <pc:sldMkLst>
          <pc:docMk/>
          <pc:sldMk cId="371517854" sldId="706"/>
        </pc:sldMkLst>
        <pc:spChg chg="mod">
          <ac:chgData name="Bethany Handysides McKechnie" userId="46a99520-2308-4d46-a33b-ab2a5f3c7ae2" providerId="ADAL" clId="{95178F36-2761-44C9-B5EC-CEEA83D72954}" dt="2021-05-17T10:57:48.064" v="1097" actId="20577"/>
          <ac:spMkLst>
            <pc:docMk/>
            <pc:sldMk cId="371517854" sldId="706"/>
            <ac:spMk id="2" creationId="{F0B74E37-04EB-4325-8EB6-9AE5465DAA01}"/>
          </ac:spMkLst>
        </pc:spChg>
        <pc:spChg chg="mod">
          <ac:chgData name="Bethany Handysides McKechnie" userId="46a99520-2308-4d46-a33b-ab2a5f3c7ae2" providerId="ADAL" clId="{95178F36-2761-44C9-B5EC-CEEA83D72954}" dt="2021-05-17T11:15:31.920" v="1222" actId="1076"/>
          <ac:spMkLst>
            <pc:docMk/>
            <pc:sldMk cId="371517854" sldId="706"/>
            <ac:spMk id="3" creationId="{7639D5D7-4A65-4B63-862D-67E112328C4E}"/>
          </ac:spMkLst>
        </pc:spChg>
        <pc:spChg chg="mod">
          <ac:chgData name="Bethany Handysides McKechnie" userId="46a99520-2308-4d46-a33b-ab2a5f3c7ae2" providerId="ADAL" clId="{95178F36-2761-44C9-B5EC-CEEA83D72954}" dt="2021-05-18T08:52:40.693" v="2486" actId="1076"/>
          <ac:spMkLst>
            <pc:docMk/>
            <pc:sldMk cId="371517854" sldId="706"/>
            <ac:spMk id="4" creationId="{68AD5982-ABCC-4C05-8846-751EBDE75072}"/>
          </ac:spMkLst>
        </pc:spChg>
        <pc:spChg chg="mod">
          <ac:chgData name="Bethany Handysides McKechnie" userId="46a99520-2308-4d46-a33b-ab2a5f3c7ae2" providerId="ADAL" clId="{95178F36-2761-44C9-B5EC-CEEA83D72954}" dt="2021-05-18T08:51:46.149" v="2469" actId="1076"/>
          <ac:spMkLst>
            <pc:docMk/>
            <pc:sldMk cId="371517854" sldId="706"/>
            <ac:spMk id="6" creationId="{703DE4A4-7D69-48A9-BF81-26C01CF606AB}"/>
          </ac:spMkLst>
        </pc:spChg>
        <pc:spChg chg="mod">
          <ac:chgData name="Bethany Handysides McKechnie" userId="46a99520-2308-4d46-a33b-ab2a5f3c7ae2" providerId="ADAL" clId="{95178F36-2761-44C9-B5EC-CEEA83D72954}" dt="2021-05-17T11:04:56.461" v="1103" actId="14100"/>
          <ac:spMkLst>
            <pc:docMk/>
            <pc:sldMk cId="371517854" sldId="706"/>
            <ac:spMk id="13" creationId="{F02E7838-5BDF-4770-B5DB-D6A4D1CF7D3B}"/>
          </ac:spMkLst>
        </pc:spChg>
        <pc:spChg chg="mod">
          <ac:chgData name="Bethany Handysides McKechnie" userId="46a99520-2308-4d46-a33b-ab2a5f3c7ae2" providerId="ADAL" clId="{95178F36-2761-44C9-B5EC-CEEA83D72954}" dt="2021-05-17T11:15:42.967" v="1224" actId="1076"/>
          <ac:spMkLst>
            <pc:docMk/>
            <pc:sldMk cId="371517854" sldId="706"/>
            <ac:spMk id="15" creationId="{97DB1195-8EF4-49CE-B63C-040CF6FFFBB3}"/>
          </ac:spMkLst>
        </pc:spChg>
        <pc:spChg chg="mod">
          <ac:chgData name="Bethany Handysides McKechnie" userId="46a99520-2308-4d46-a33b-ab2a5f3c7ae2" providerId="ADAL" clId="{95178F36-2761-44C9-B5EC-CEEA83D72954}" dt="2021-05-17T11:15:46.667" v="1225" actId="1076"/>
          <ac:spMkLst>
            <pc:docMk/>
            <pc:sldMk cId="371517854" sldId="706"/>
            <ac:spMk id="18" creationId="{EDF1865A-6531-4563-B21B-E0C4E9F1CCDF}"/>
          </ac:spMkLst>
        </pc:spChg>
        <pc:spChg chg="mod">
          <ac:chgData name="Bethany Handysides McKechnie" userId="46a99520-2308-4d46-a33b-ab2a5f3c7ae2" providerId="ADAL" clId="{95178F36-2761-44C9-B5EC-CEEA83D72954}" dt="2021-05-17T11:15:46.667" v="1225" actId="1076"/>
          <ac:spMkLst>
            <pc:docMk/>
            <pc:sldMk cId="371517854" sldId="706"/>
            <ac:spMk id="21" creationId="{41F38277-477F-4503-A8AC-DAA3E747C440}"/>
          </ac:spMkLst>
        </pc:spChg>
        <pc:spChg chg="mod">
          <ac:chgData name="Bethany Handysides McKechnie" userId="46a99520-2308-4d46-a33b-ab2a5f3c7ae2" providerId="ADAL" clId="{95178F36-2761-44C9-B5EC-CEEA83D72954}" dt="2021-05-17T11:26:22.063" v="1479" actId="20577"/>
          <ac:spMkLst>
            <pc:docMk/>
            <pc:sldMk cId="371517854" sldId="706"/>
            <ac:spMk id="22" creationId="{BB6A97A2-8CB4-478C-9381-91B424985C4F}"/>
          </ac:spMkLst>
        </pc:spChg>
        <pc:spChg chg="del mod">
          <ac:chgData name="Bethany Handysides McKechnie" userId="46a99520-2308-4d46-a33b-ab2a5f3c7ae2" providerId="ADAL" clId="{95178F36-2761-44C9-B5EC-CEEA83D72954}" dt="2021-05-17T11:10:56.993" v="1182"/>
          <ac:spMkLst>
            <pc:docMk/>
            <pc:sldMk cId="371517854" sldId="706"/>
            <ac:spMk id="26" creationId="{D92EF197-AFD3-4B22-90F4-23873A8111E2}"/>
          </ac:spMkLst>
        </pc:spChg>
        <pc:graphicFrameChg chg="add del mod">
          <ac:chgData name="Bethany Handysides McKechnie" userId="46a99520-2308-4d46-a33b-ab2a5f3c7ae2" providerId="ADAL" clId="{95178F36-2761-44C9-B5EC-CEEA83D72954}" dt="2021-05-17T11:18:06.558" v="1235"/>
          <ac:graphicFrameMkLst>
            <pc:docMk/>
            <pc:sldMk cId="371517854" sldId="706"/>
            <ac:graphicFrameMk id="7" creationId="{9A1B40A5-969C-460A-BDD0-DE41D4B344F5}"/>
          </ac:graphicFrameMkLst>
        </pc:graphicFrameChg>
        <pc:graphicFrameChg chg="mod modGraphic">
          <ac:chgData name="Bethany Handysides McKechnie" userId="46a99520-2308-4d46-a33b-ab2a5f3c7ae2" providerId="ADAL" clId="{95178F36-2761-44C9-B5EC-CEEA83D72954}" dt="2021-05-17T11:20:04.660" v="1475" actId="2711"/>
          <ac:graphicFrameMkLst>
            <pc:docMk/>
            <pc:sldMk cId="371517854" sldId="706"/>
            <ac:graphicFrameMk id="19" creationId="{49B76A71-B6B8-416F-AE6C-D0AF76061C5F}"/>
          </ac:graphicFrameMkLst>
        </pc:graphicFrameChg>
        <pc:picChg chg="add mod">
          <ac:chgData name="Bethany Handysides McKechnie" userId="46a99520-2308-4d46-a33b-ab2a5f3c7ae2" providerId="ADAL" clId="{95178F36-2761-44C9-B5EC-CEEA83D72954}" dt="2021-05-18T08:52:36.016" v="2485" actId="1035"/>
          <ac:picMkLst>
            <pc:docMk/>
            <pc:sldMk cId="371517854" sldId="706"/>
            <ac:picMk id="8" creationId="{3CC50AE4-6A42-43F1-BDAC-3882181F9B24}"/>
          </ac:picMkLst>
        </pc:picChg>
        <pc:picChg chg="del">
          <ac:chgData name="Bethany Handysides McKechnie" userId="46a99520-2308-4d46-a33b-ab2a5f3c7ae2" providerId="ADAL" clId="{95178F36-2761-44C9-B5EC-CEEA83D72954}" dt="2021-05-17T11:16:10.653" v="1232" actId="478"/>
          <ac:picMkLst>
            <pc:docMk/>
            <pc:sldMk cId="371517854" sldId="706"/>
            <ac:picMk id="25" creationId="{1B1381A5-96E4-4876-BF0C-525D4355DDEC}"/>
          </ac:picMkLst>
        </pc:picChg>
        <pc:cxnChg chg="mod">
          <ac:chgData name="Bethany Handysides McKechnie" userId="46a99520-2308-4d46-a33b-ab2a5f3c7ae2" providerId="ADAL" clId="{95178F36-2761-44C9-B5EC-CEEA83D72954}" dt="2021-05-17T11:15:09.130" v="1215" actId="1076"/>
          <ac:cxnSpMkLst>
            <pc:docMk/>
            <pc:sldMk cId="371517854" sldId="706"/>
            <ac:cxnSpMk id="14" creationId="{875A7295-F6E3-47F2-96F2-DB6CC3684D0A}"/>
          </ac:cxnSpMkLst>
        </pc:cxnChg>
      </pc:sldChg>
      <pc:sldChg chg="addSp modSp mod modNotesTx">
        <pc:chgData name="Bethany Handysides McKechnie" userId="46a99520-2308-4d46-a33b-ab2a5f3c7ae2" providerId="ADAL" clId="{95178F36-2761-44C9-B5EC-CEEA83D72954}" dt="2021-05-19T11:11:59.486" v="10519" actId="20577"/>
        <pc:sldMkLst>
          <pc:docMk/>
          <pc:sldMk cId="1597621107" sldId="755"/>
        </pc:sldMkLst>
        <pc:spChg chg="mod">
          <ac:chgData name="Bethany Handysides McKechnie" userId="46a99520-2308-4d46-a33b-ab2a5f3c7ae2" providerId="ADAL" clId="{95178F36-2761-44C9-B5EC-CEEA83D72954}" dt="2021-05-17T15:03:15.215" v="1564" actId="1036"/>
          <ac:spMkLst>
            <pc:docMk/>
            <pc:sldMk cId="1597621107" sldId="755"/>
            <ac:spMk id="4" creationId="{FBFF905E-FDC1-4FE2-85F8-3035E72D5C17}"/>
          </ac:spMkLst>
        </pc:spChg>
        <pc:spChg chg="mod">
          <ac:chgData name="Bethany Handysides McKechnie" userId="46a99520-2308-4d46-a33b-ab2a5f3c7ae2" providerId="ADAL" clId="{95178F36-2761-44C9-B5EC-CEEA83D72954}" dt="2021-05-17T15:03:32.706" v="1576" actId="14100"/>
          <ac:spMkLst>
            <pc:docMk/>
            <pc:sldMk cId="1597621107" sldId="755"/>
            <ac:spMk id="5" creationId="{5BD5EEAE-3908-4053-8BCC-95A9F512B015}"/>
          </ac:spMkLst>
        </pc:spChg>
        <pc:spChg chg="mod">
          <ac:chgData name="Bethany Handysides McKechnie" userId="46a99520-2308-4d46-a33b-ab2a5f3c7ae2" providerId="ADAL" clId="{95178F36-2761-44C9-B5EC-CEEA83D72954}" dt="2021-05-17T15:03:15.215" v="1564" actId="1036"/>
          <ac:spMkLst>
            <pc:docMk/>
            <pc:sldMk cId="1597621107" sldId="755"/>
            <ac:spMk id="20" creationId="{A48F64CB-74E1-4DAC-94E2-169C01C555C9}"/>
          </ac:spMkLst>
        </pc:spChg>
        <pc:spChg chg="mod">
          <ac:chgData name="Bethany Handysides McKechnie" userId="46a99520-2308-4d46-a33b-ab2a5f3c7ae2" providerId="ADAL" clId="{95178F36-2761-44C9-B5EC-CEEA83D72954}" dt="2021-05-17T15:03:15.215" v="1564" actId="1036"/>
          <ac:spMkLst>
            <pc:docMk/>
            <pc:sldMk cId="1597621107" sldId="755"/>
            <ac:spMk id="21" creationId="{BFA08EE9-3EE9-4A75-95F2-80FFB5203744}"/>
          </ac:spMkLst>
        </pc:spChg>
        <pc:spChg chg="mod">
          <ac:chgData name="Bethany Handysides McKechnie" userId="46a99520-2308-4d46-a33b-ab2a5f3c7ae2" providerId="ADAL" clId="{95178F36-2761-44C9-B5EC-CEEA83D72954}" dt="2021-05-17T15:03:28.210" v="1575" actId="1035"/>
          <ac:spMkLst>
            <pc:docMk/>
            <pc:sldMk cId="1597621107" sldId="755"/>
            <ac:spMk id="22" creationId="{F6578F18-8602-46C3-B895-06372CD80AB4}"/>
          </ac:spMkLst>
        </pc:spChg>
        <pc:spChg chg="mod">
          <ac:chgData name="Bethany Handysides McKechnie" userId="46a99520-2308-4d46-a33b-ab2a5f3c7ae2" providerId="ADAL" clId="{95178F36-2761-44C9-B5EC-CEEA83D72954}" dt="2021-05-17T15:03:15.215" v="1564" actId="1036"/>
          <ac:spMkLst>
            <pc:docMk/>
            <pc:sldMk cId="1597621107" sldId="755"/>
            <ac:spMk id="26" creationId="{EA56400F-5C07-476C-A71B-E1AF5DD66600}"/>
          </ac:spMkLst>
        </pc:spChg>
        <pc:spChg chg="mod">
          <ac:chgData name="Bethany Handysides McKechnie" userId="46a99520-2308-4d46-a33b-ab2a5f3c7ae2" providerId="ADAL" clId="{95178F36-2761-44C9-B5EC-CEEA83D72954}" dt="2021-05-17T15:03:46.840" v="1577" actId="14100"/>
          <ac:spMkLst>
            <pc:docMk/>
            <pc:sldMk cId="1597621107" sldId="755"/>
            <ac:spMk id="36" creationId="{F1E0010E-35D5-43C2-93B8-6F9D4BB0A561}"/>
          </ac:spMkLst>
        </pc:spChg>
        <pc:spChg chg="mod">
          <ac:chgData name="Bethany Handysides McKechnie" userId="46a99520-2308-4d46-a33b-ab2a5f3c7ae2" providerId="ADAL" clId="{95178F36-2761-44C9-B5EC-CEEA83D72954}" dt="2021-05-17T15:03:54.979" v="1578" actId="1076"/>
          <ac:spMkLst>
            <pc:docMk/>
            <pc:sldMk cId="1597621107" sldId="755"/>
            <ac:spMk id="37" creationId="{A99C0EAA-FF34-4FDA-A3F7-3A1C689E55A8}"/>
          </ac:spMkLst>
        </pc:spChg>
        <pc:spChg chg="mod">
          <ac:chgData name="Bethany Handysides McKechnie" userId="46a99520-2308-4d46-a33b-ab2a5f3c7ae2" providerId="ADAL" clId="{95178F36-2761-44C9-B5EC-CEEA83D72954}" dt="2021-05-17T15:04:11.150" v="1584" actId="1036"/>
          <ac:spMkLst>
            <pc:docMk/>
            <pc:sldMk cId="1597621107" sldId="755"/>
            <ac:spMk id="40" creationId="{229D3635-DC7E-4507-9115-FD62BFA401A8}"/>
          </ac:spMkLst>
        </pc:spChg>
        <pc:spChg chg="mod">
          <ac:chgData name="Bethany Handysides McKechnie" userId="46a99520-2308-4d46-a33b-ab2a5f3c7ae2" providerId="ADAL" clId="{95178F36-2761-44C9-B5EC-CEEA83D72954}" dt="2021-05-17T15:03:46.840" v="1577" actId="14100"/>
          <ac:spMkLst>
            <pc:docMk/>
            <pc:sldMk cId="1597621107" sldId="755"/>
            <ac:spMk id="49" creationId="{538E2AF6-9DC4-4824-9F2F-CE7E561CA055}"/>
          </ac:spMkLst>
        </pc:spChg>
        <pc:spChg chg="mod">
          <ac:chgData name="Bethany Handysides McKechnie" userId="46a99520-2308-4d46-a33b-ab2a5f3c7ae2" providerId="ADAL" clId="{95178F36-2761-44C9-B5EC-CEEA83D72954}" dt="2021-05-17T15:04:05.679" v="1579" actId="1076"/>
          <ac:spMkLst>
            <pc:docMk/>
            <pc:sldMk cId="1597621107" sldId="755"/>
            <ac:spMk id="50" creationId="{5997C9A1-A096-4BFB-97EF-CA39C4740421}"/>
          </ac:spMkLst>
        </pc:spChg>
        <pc:spChg chg="mod">
          <ac:chgData name="Bethany Handysides McKechnie" userId="46a99520-2308-4d46-a33b-ab2a5f3c7ae2" providerId="ADAL" clId="{95178F36-2761-44C9-B5EC-CEEA83D72954}" dt="2021-05-18T08:46:52.064" v="1969" actId="20577"/>
          <ac:spMkLst>
            <pc:docMk/>
            <pc:sldMk cId="1597621107" sldId="755"/>
            <ac:spMk id="51" creationId="{B1CAA8BA-BF64-4F7D-BB92-FA9AAE4DF683}"/>
          </ac:spMkLst>
        </pc:spChg>
        <pc:picChg chg="add mod">
          <ac:chgData name="Bethany Handysides McKechnie" userId="46a99520-2308-4d46-a33b-ab2a5f3c7ae2" providerId="ADAL" clId="{95178F36-2761-44C9-B5EC-CEEA83D72954}" dt="2021-05-17T12:33:08.679" v="1540" actId="207"/>
          <ac:picMkLst>
            <pc:docMk/>
            <pc:sldMk cId="1597621107" sldId="755"/>
            <ac:picMk id="3" creationId="{C15ECD39-C4AA-4747-87D2-86A1336B05BB}"/>
          </ac:picMkLst>
        </pc:picChg>
        <pc:picChg chg="mod">
          <ac:chgData name="Bethany Handysides McKechnie" userId="46a99520-2308-4d46-a33b-ab2a5f3c7ae2" providerId="ADAL" clId="{95178F36-2761-44C9-B5EC-CEEA83D72954}" dt="2021-05-17T15:03:15.215" v="1564" actId="1036"/>
          <ac:picMkLst>
            <pc:docMk/>
            <pc:sldMk cId="1597621107" sldId="755"/>
            <ac:picMk id="10" creationId="{CD116EC6-1512-409C-8B98-10469D05460F}"/>
          </ac:picMkLst>
        </pc:picChg>
        <pc:picChg chg="mod">
          <ac:chgData name="Bethany Handysides McKechnie" userId="46a99520-2308-4d46-a33b-ab2a5f3c7ae2" providerId="ADAL" clId="{95178F36-2761-44C9-B5EC-CEEA83D72954}" dt="2021-05-17T15:03:15.215" v="1564" actId="1036"/>
          <ac:picMkLst>
            <pc:docMk/>
            <pc:sldMk cId="1597621107" sldId="755"/>
            <ac:picMk id="11" creationId="{59E0F965-2612-4E9A-8F64-5929DD15220F}"/>
          </ac:picMkLst>
        </pc:picChg>
        <pc:picChg chg="mod">
          <ac:chgData name="Bethany Handysides McKechnie" userId="46a99520-2308-4d46-a33b-ab2a5f3c7ae2" providerId="ADAL" clId="{95178F36-2761-44C9-B5EC-CEEA83D72954}" dt="2021-05-17T15:03:15.215" v="1564" actId="1036"/>
          <ac:picMkLst>
            <pc:docMk/>
            <pc:sldMk cId="1597621107" sldId="755"/>
            <ac:picMk id="14" creationId="{BFF2FA7C-9DD7-49B2-B2BC-45CB3FA9A399}"/>
          </ac:picMkLst>
        </pc:picChg>
        <pc:picChg chg="mod">
          <ac:chgData name="Bethany Handysides McKechnie" userId="46a99520-2308-4d46-a33b-ab2a5f3c7ae2" providerId="ADAL" clId="{95178F36-2761-44C9-B5EC-CEEA83D72954}" dt="2021-05-17T15:03:15.215" v="1564" actId="1036"/>
          <ac:picMkLst>
            <pc:docMk/>
            <pc:sldMk cId="1597621107" sldId="755"/>
            <ac:picMk id="17" creationId="{D2AA59E3-A61E-4206-9A0B-171C3C49ABFE}"/>
          </ac:picMkLst>
        </pc:picChg>
        <pc:picChg chg="mod">
          <ac:chgData name="Bethany Handysides McKechnie" userId="46a99520-2308-4d46-a33b-ab2a5f3c7ae2" providerId="ADAL" clId="{95178F36-2761-44C9-B5EC-CEEA83D72954}" dt="2021-05-17T15:03:15.215" v="1564" actId="1036"/>
          <ac:picMkLst>
            <pc:docMk/>
            <pc:sldMk cId="1597621107" sldId="755"/>
            <ac:picMk id="18" creationId="{C2083260-2D60-424A-A3EF-097FD87ABA4F}"/>
          </ac:picMkLst>
        </pc:picChg>
        <pc:picChg chg="mod">
          <ac:chgData name="Bethany Handysides McKechnie" userId="46a99520-2308-4d46-a33b-ab2a5f3c7ae2" providerId="ADAL" clId="{95178F36-2761-44C9-B5EC-CEEA83D72954}" dt="2021-05-17T15:03:22.792" v="1572" actId="1036"/>
          <ac:picMkLst>
            <pc:docMk/>
            <pc:sldMk cId="1597621107" sldId="755"/>
            <ac:picMk id="33" creationId="{C1151F26-EC93-4AFC-892B-C2E679BFB65E}"/>
          </ac:picMkLst>
        </pc:picChg>
        <pc:picChg chg="mod">
          <ac:chgData name="Bethany Handysides McKechnie" userId="46a99520-2308-4d46-a33b-ab2a5f3c7ae2" providerId="ADAL" clId="{95178F36-2761-44C9-B5EC-CEEA83D72954}" dt="2021-05-17T12:32:27.483" v="1525" actId="1036"/>
          <ac:picMkLst>
            <pc:docMk/>
            <pc:sldMk cId="1597621107" sldId="755"/>
            <ac:picMk id="39" creationId="{EF91DA25-D49B-4FCA-A5D2-09DEF52431F0}"/>
          </ac:picMkLst>
        </pc:picChg>
        <pc:picChg chg="mod">
          <ac:chgData name="Bethany Handysides McKechnie" userId="46a99520-2308-4d46-a33b-ab2a5f3c7ae2" providerId="ADAL" clId="{95178F36-2761-44C9-B5EC-CEEA83D72954}" dt="2021-05-17T12:32:25.530" v="1522" actId="1035"/>
          <ac:picMkLst>
            <pc:docMk/>
            <pc:sldMk cId="1597621107" sldId="755"/>
            <ac:picMk id="42" creationId="{812642BA-6629-4A30-85A7-AD0BFEE375AE}"/>
          </ac:picMkLst>
        </pc:picChg>
        <pc:picChg chg="mod">
          <ac:chgData name="Bethany Handysides McKechnie" userId="46a99520-2308-4d46-a33b-ab2a5f3c7ae2" providerId="ADAL" clId="{95178F36-2761-44C9-B5EC-CEEA83D72954}" dt="2021-05-17T12:32:28.649" v="1526" actId="1035"/>
          <ac:picMkLst>
            <pc:docMk/>
            <pc:sldMk cId="1597621107" sldId="755"/>
            <ac:picMk id="44" creationId="{E8FFFB0E-27AB-42AE-87CD-257F6A04A0EC}"/>
          </ac:picMkLst>
        </pc:picChg>
        <pc:picChg chg="mod">
          <ac:chgData name="Bethany Handysides McKechnie" userId="46a99520-2308-4d46-a33b-ab2a5f3c7ae2" providerId="ADAL" clId="{95178F36-2761-44C9-B5EC-CEEA83D72954}" dt="2021-05-17T12:32:30.922" v="1531" actId="1036"/>
          <ac:picMkLst>
            <pc:docMk/>
            <pc:sldMk cId="1597621107" sldId="755"/>
            <ac:picMk id="46" creationId="{834DBA21-FF78-487F-A066-F82A88E9D7BD}"/>
          </ac:picMkLst>
        </pc:picChg>
        <pc:picChg chg="mod">
          <ac:chgData name="Bethany Handysides McKechnie" userId="46a99520-2308-4d46-a33b-ab2a5f3c7ae2" providerId="ADAL" clId="{95178F36-2761-44C9-B5EC-CEEA83D72954}" dt="2021-05-17T12:32:33.159" v="1536" actId="1036"/>
          <ac:picMkLst>
            <pc:docMk/>
            <pc:sldMk cId="1597621107" sldId="755"/>
            <ac:picMk id="48" creationId="{7F1886F5-7219-400D-AE7D-5D98B409200E}"/>
          </ac:picMkLst>
        </pc:picChg>
        <pc:cxnChg chg="mod">
          <ac:chgData name="Bethany Handysides McKechnie" userId="46a99520-2308-4d46-a33b-ab2a5f3c7ae2" providerId="ADAL" clId="{95178F36-2761-44C9-B5EC-CEEA83D72954}" dt="2021-05-17T15:03:22.792" v="1572" actId="1036"/>
          <ac:cxnSpMkLst>
            <pc:docMk/>
            <pc:sldMk cId="1597621107" sldId="755"/>
            <ac:cxnSpMk id="29" creationId="{DB6B88A7-EB34-4116-9269-2FAEB9EBF5C9}"/>
          </ac:cxnSpMkLst>
        </pc:cxnChg>
      </pc:sldChg>
      <pc:sldChg chg="addSp delSp modSp mod modNotesTx">
        <pc:chgData name="Bethany Handysides McKechnie" userId="46a99520-2308-4d46-a33b-ab2a5f3c7ae2" providerId="ADAL" clId="{95178F36-2761-44C9-B5EC-CEEA83D72954}" dt="2021-05-19T11:23:51.273" v="11306" actId="20577"/>
        <pc:sldMkLst>
          <pc:docMk/>
          <pc:sldMk cId="3681374614" sldId="849"/>
        </pc:sldMkLst>
        <pc:spChg chg="mod">
          <ac:chgData name="Bethany Handysides McKechnie" userId="46a99520-2308-4d46-a33b-ab2a5f3c7ae2" providerId="ADAL" clId="{95178F36-2761-44C9-B5EC-CEEA83D72954}" dt="2021-05-18T14:23:16.966" v="8319" actId="1076"/>
          <ac:spMkLst>
            <pc:docMk/>
            <pc:sldMk cId="3681374614" sldId="849"/>
            <ac:spMk id="3" creationId="{AF9DA89D-A7F6-4F90-BA6A-920393FF4706}"/>
          </ac:spMkLst>
        </pc:spChg>
        <pc:spChg chg="add mod">
          <ac:chgData name="Bethany Handysides McKechnie" userId="46a99520-2308-4d46-a33b-ab2a5f3c7ae2" providerId="ADAL" clId="{95178F36-2761-44C9-B5EC-CEEA83D72954}" dt="2021-05-18T14:29:44.490" v="8604" actId="1036"/>
          <ac:spMkLst>
            <pc:docMk/>
            <pc:sldMk cId="3681374614" sldId="849"/>
            <ac:spMk id="4" creationId="{0C9858CF-42FB-40BC-9ED3-425B168A217C}"/>
          </ac:spMkLst>
        </pc:spChg>
        <pc:spChg chg="mod">
          <ac:chgData name="Bethany Handysides McKechnie" userId="46a99520-2308-4d46-a33b-ab2a5f3c7ae2" providerId="ADAL" clId="{95178F36-2761-44C9-B5EC-CEEA83D72954}" dt="2021-05-18T14:30:17.921" v="8671" actId="1035"/>
          <ac:spMkLst>
            <pc:docMk/>
            <pc:sldMk cId="3681374614" sldId="849"/>
            <ac:spMk id="6" creationId="{ED17C681-C3E9-4834-A100-D1C13C0AAF3C}"/>
          </ac:spMkLst>
        </pc:spChg>
        <pc:spChg chg="add mod">
          <ac:chgData name="Bethany Handysides McKechnie" userId="46a99520-2308-4d46-a33b-ab2a5f3c7ae2" providerId="ADAL" clId="{95178F36-2761-44C9-B5EC-CEEA83D72954}" dt="2021-05-18T14:25:47.678" v="8526" actId="20577"/>
          <ac:spMkLst>
            <pc:docMk/>
            <pc:sldMk cId="3681374614" sldId="849"/>
            <ac:spMk id="7" creationId="{E8BA40A4-EA31-4657-A0F1-4D3CD571CF7E}"/>
          </ac:spMkLst>
        </pc:spChg>
        <pc:spChg chg="add mod">
          <ac:chgData name="Bethany Handysides McKechnie" userId="46a99520-2308-4d46-a33b-ab2a5f3c7ae2" providerId="ADAL" clId="{95178F36-2761-44C9-B5EC-CEEA83D72954}" dt="2021-05-18T14:28:52.797" v="8591" actId="207"/>
          <ac:spMkLst>
            <pc:docMk/>
            <pc:sldMk cId="3681374614" sldId="849"/>
            <ac:spMk id="22" creationId="{3F66E6D3-9408-4497-AA21-83CC8133FFED}"/>
          </ac:spMkLst>
        </pc:spChg>
        <pc:spChg chg="mod">
          <ac:chgData name="Bethany Handysides McKechnie" userId="46a99520-2308-4d46-a33b-ab2a5f3c7ae2" providerId="ADAL" clId="{95178F36-2761-44C9-B5EC-CEEA83D72954}" dt="2021-05-18T14:30:39.381" v="8739" actId="14100"/>
          <ac:spMkLst>
            <pc:docMk/>
            <pc:sldMk cId="3681374614" sldId="849"/>
            <ac:spMk id="23" creationId="{529F4DCD-C665-4D9A-89EB-54A891726173}"/>
          </ac:spMkLst>
        </pc:spChg>
        <pc:spChg chg="add mod">
          <ac:chgData name="Bethany Handysides McKechnie" userId="46a99520-2308-4d46-a33b-ab2a5f3c7ae2" providerId="ADAL" clId="{95178F36-2761-44C9-B5EC-CEEA83D72954}" dt="2021-05-18T14:29:44.490" v="8604" actId="1036"/>
          <ac:spMkLst>
            <pc:docMk/>
            <pc:sldMk cId="3681374614" sldId="849"/>
            <ac:spMk id="27" creationId="{3BAFB047-58D4-4324-A6B6-DED2CB554613}"/>
          </ac:spMkLst>
        </pc:spChg>
        <pc:spChg chg="add mod">
          <ac:chgData name="Bethany Handysides McKechnie" userId="46a99520-2308-4d46-a33b-ab2a5f3c7ae2" providerId="ADAL" clId="{95178F36-2761-44C9-B5EC-CEEA83D72954}" dt="2021-05-18T14:29:02.643" v="8593" actId="207"/>
          <ac:spMkLst>
            <pc:docMk/>
            <pc:sldMk cId="3681374614" sldId="849"/>
            <ac:spMk id="34" creationId="{64FFAB1C-D4F0-4F55-9B5A-8F017485C1A5}"/>
          </ac:spMkLst>
        </pc:spChg>
        <pc:spChg chg="add mod">
          <ac:chgData name="Bethany Handysides McKechnie" userId="46a99520-2308-4d46-a33b-ab2a5f3c7ae2" providerId="ADAL" clId="{95178F36-2761-44C9-B5EC-CEEA83D72954}" dt="2021-05-18T14:31:02.213" v="8815" actId="113"/>
          <ac:spMkLst>
            <pc:docMk/>
            <pc:sldMk cId="3681374614" sldId="849"/>
            <ac:spMk id="35" creationId="{09B81BD4-2D5C-4351-8A90-0BC7CC19A1B9}"/>
          </ac:spMkLst>
        </pc:spChg>
        <pc:spChg chg="del mod">
          <ac:chgData name="Bethany Handysides McKechnie" userId="46a99520-2308-4d46-a33b-ab2a5f3c7ae2" providerId="ADAL" clId="{95178F36-2761-44C9-B5EC-CEEA83D72954}" dt="2021-05-18T14:25:17.694" v="8501" actId="478"/>
          <ac:spMkLst>
            <pc:docMk/>
            <pc:sldMk cId="3681374614" sldId="849"/>
            <ac:spMk id="38" creationId="{1207D00C-A203-4A82-89FB-AA75038C1AA0}"/>
          </ac:spMkLst>
        </pc:spChg>
        <pc:graphicFrameChg chg="add mod">
          <ac:chgData name="Bethany Handysides McKechnie" userId="46a99520-2308-4d46-a33b-ab2a5f3c7ae2" providerId="ADAL" clId="{95178F36-2761-44C9-B5EC-CEEA83D72954}" dt="2021-05-18T14:27:58.918" v="8588"/>
          <ac:graphicFrameMkLst>
            <pc:docMk/>
            <pc:sldMk cId="3681374614" sldId="849"/>
            <ac:graphicFrameMk id="29" creationId="{D3072EC1-5216-47F3-A8FF-5CE192E9DCD8}"/>
          </ac:graphicFrameMkLst>
        </pc:graphicFrameChg>
        <pc:picChg chg="mod">
          <ac:chgData name="Bethany Handysides McKechnie" userId="46a99520-2308-4d46-a33b-ab2a5f3c7ae2" providerId="ADAL" clId="{95178F36-2761-44C9-B5EC-CEEA83D72954}" dt="2021-05-18T14:23:26.625" v="8320" actId="1076"/>
          <ac:picMkLst>
            <pc:docMk/>
            <pc:sldMk cId="3681374614" sldId="849"/>
            <ac:picMk id="5" creationId="{14FCDFA8-0DF5-478B-96E5-F125688DCDC4}"/>
          </ac:picMkLst>
        </pc:picChg>
        <pc:picChg chg="del">
          <ac:chgData name="Bethany Handysides McKechnie" userId="46a99520-2308-4d46-a33b-ab2a5f3c7ae2" providerId="ADAL" clId="{95178F36-2761-44C9-B5EC-CEEA83D72954}" dt="2021-05-18T12:47:12.041" v="8027" actId="478"/>
          <ac:picMkLst>
            <pc:docMk/>
            <pc:sldMk cId="3681374614" sldId="849"/>
            <ac:picMk id="8" creationId="{07518B2C-3E09-4A37-8CAF-779918AD4C80}"/>
          </ac:picMkLst>
        </pc:picChg>
        <pc:picChg chg="del">
          <ac:chgData name="Bethany Handysides McKechnie" userId="46a99520-2308-4d46-a33b-ab2a5f3c7ae2" providerId="ADAL" clId="{95178F36-2761-44C9-B5EC-CEEA83D72954}" dt="2021-05-18T12:47:52.842" v="8103" actId="478"/>
          <ac:picMkLst>
            <pc:docMk/>
            <pc:sldMk cId="3681374614" sldId="849"/>
            <ac:picMk id="26" creationId="{CC99E403-B74E-4981-8F51-16A57E78B060}"/>
          </ac:picMkLst>
        </pc:picChg>
        <pc:picChg chg="del">
          <ac:chgData name="Bethany Handysides McKechnie" userId="46a99520-2308-4d46-a33b-ab2a5f3c7ae2" providerId="ADAL" clId="{95178F36-2761-44C9-B5EC-CEEA83D72954}" dt="2021-05-18T14:19:46.697" v="8282" actId="478"/>
          <ac:picMkLst>
            <pc:docMk/>
            <pc:sldMk cId="3681374614" sldId="849"/>
            <ac:picMk id="39" creationId="{4F1CC7D8-2CB6-448D-A058-4334C5D94EEE}"/>
          </ac:picMkLst>
        </pc:picChg>
        <pc:cxnChg chg="add mod">
          <ac:chgData name="Bethany Handysides McKechnie" userId="46a99520-2308-4d46-a33b-ab2a5f3c7ae2" providerId="ADAL" clId="{95178F36-2761-44C9-B5EC-CEEA83D72954}" dt="2021-05-18T14:28:16.842" v="8590" actId="208"/>
          <ac:cxnSpMkLst>
            <pc:docMk/>
            <pc:sldMk cId="3681374614" sldId="849"/>
            <ac:cxnSpMk id="17" creationId="{A4499F53-C12C-4AA5-AE38-5E98850B78A4}"/>
          </ac:cxnSpMkLst>
        </pc:cxnChg>
        <pc:cxnChg chg="add mod">
          <ac:chgData name="Bethany Handysides McKechnie" userId="46a99520-2308-4d46-a33b-ab2a5f3c7ae2" providerId="ADAL" clId="{95178F36-2761-44C9-B5EC-CEEA83D72954}" dt="2021-05-18T14:28:58.466" v="8592" actId="208"/>
          <ac:cxnSpMkLst>
            <pc:docMk/>
            <pc:sldMk cId="3681374614" sldId="849"/>
            <ac:cxnSpMk id="33" creationId="{FA2FB21B-C274-46CD-8775-2EBE64F1F93F}"/>
          </ac:cxnSpMkLst>
        </pc:cxnChg>
      </pc:sldChg>
      <pc:sldChg chg="modSp mod modNotesTx">
        <pc:chgData name="Bethany Handysides McKechnie" userId="46a99520-2308-4d46-a33b-ab2a5f3c7ae2" providerId="ADAL" clId="{95178F36-2761-44C9-B5EC-CEEA83D72954}" dt="2021-05-19T11:13:04.652" v="10605" actId="20577"/>
        <pc:sldMkLst>
          <pc:docMk/>
          <pc:sldMk cId="1162591876" sldId="898"/>
        </pc:sldMkLst>
        <pc:spChg chg="mod">
          <ac:chgData name="Bethany Handysides McKechnie" userId="46a99520-2308-4d46-a33b-ab2a5f3c7ae2" providerId="ADAL" clId="{95178F36-2761-44C9-B5EC-CEEA83D72954}" dt="2021-05-18T09:20:18.367" v="3411" actId="20577"/>
          <ac:spMkLst>
            <pc:docMk/>
            <pc:sldMk cId="1162591876" sldId="898"/>
            <ac:spMk id="15" creationId="{C475597F-03EB-4436-8946-3309FF0C30C0}"/>
          </ac:spMkLst>
        </pc:spChg>
        <pc:spChg chg="mod">
          <ac:chgData name="Bethany Handysides McKechnie" userId="46a99520-2308-4d46-a33b-ab2a5f3c7ae2" providerId="ADAL" clId="{95178F36-2761-44C9-B5EC-CEEA83D72954}" dt="2021-05-18T09:14:24.224" v="3329" actId="20577"/>
          <ac:spMkLst>
            <pc:docMk/>
            <pc:sldMk cId="1162591876" sldId="898"/>
            <ac:spMk id="37" creationId="{54E12220-5801-4CF7-97AB-3D081EB562B1}"/>
          </ac:spMkLst>
        </pc:spChg>
      </pc:sldChg>
      <pc:sldChg chg="modSp mod modNotesTx">
        <pc:chgData name="Bethany Handysides McKechnie" userId="46a99520-2308-4d46-a33b-ab2a5f3c7ae2" providerId="ADAL" clId="{95178F36-2761-44C9-B5EC-CEEA83D72954}" dt="2021-05-19T11:05:17.782" v="10038" actId="115"/>
        <pc:sldMkLst>
          <pc:docMk/>
          <pc:sldMk cId="423292168" sldId="905"/>
        </pc:sldMkLst>
        <pc:spChg chg="mod">
          <ac:chgData name="Bethany Handysides McKechnie" userId="46a99520-2308-4d46-a33b-ab2a5f3c7ae2" providerId="ADAL" clId="{95178F36-2761-44C9-B5EC-CEEA83D72954}" dt="2021-05-17T10:19:23.736" v="194" actId="20577"/>
          <ac:spMkLst>
            <pc:docMk/>
            <pc:sldMk cId="423292168" sldId="905"/>
            <ac:spMk id="22" creationId="{2C7D25DF-17AB-4984-812E-17D68F51A770}"/>
          </ac:spMkLst>
        </pc:spChg>
        <pc:spChg chg="mod">
          <ac:chgData name="Bethany Handysides McKechnie" userId="46a99520-2308-4d46-a33b-ab2a5f3c7ae2" providerId="ADAL" clId="{95178F36-2761-44C9-B5EC-CEEA83D72954}" dt="2021-05-17T10:19:55.190" v="216" actId="20577"/>
          <ac:spMkLst>
            <pc:docMk/>
            <pc:sldMk cId="423292168" sldId="905"/>
            <ac:spMk id="24" creationId="{8AD15770-07F8-417D-A59A-2A30F4E66270}"/>
          </ac:spMkLst>
        </pc:spChg>
      </pc:sldChg>
      <pc:sldChg chg="addSp modSp mod modNotesTx">
        <pc:chgData name="Bethany Handysides McKechnie" userId="46a99520-2308-4d46-a33b-ab2a5f3c7ae2" providerId="ADAL" clId="{95178F36-2761-44C9-B5EC-CEEA83D72954}" dt="2021-05-19T11:06:26.974" v="10058" actId="20577"/>
        <pc:sldMkLst>
          <pc:docMk/>
          <pc:sldMk cId="2937967746" sldId="911"/>
        </pc:sldMkLst>
        <pc:spChg chg="add mod ord">
          <ac:chgData name="Bethany Handysides McKechnie" userId="46a99520-2308-4d46-a33b-ab2a5f3c7ae2" providerId="ADAL" clId="{95178F36-2761-44C9-B5EC-CEEA83D72954}" dt="2021-05-17T10:17:31.597" v="170" actId="1076"/>
          <ac:spMkLst>
            <pc:docMk/>
            <pc:sldMk cId="2937967746" sldId="911"/>
            <ac:spMk id="4" creationId="{4B71A85A-5616-4A0B-BC57-970DDB9CAE40}"/>
          </ac:spMkLst>
        </pc:spChg>
        <pc:spChg chg="mod">
          <ac:chgData name="Bethany Handysides McKechnie" userId="46a99520-2308-4d46-a33b-ab2a5f3c7ae2" providerId="ADAL" clId="{95178F36-2761-44C9-B5EC-CEEA83D72954}" dt="2021-05-17T10:17:22.864" v="169" actId="1035"/>
          <ac:spMkLst>
            <pc:docMk/>
            <pc:sldMk cId="2937967746" sldId="911"/>
            <ac:spMk id="8" creationId="{6B428A44-7D9E-4DC7-82FD-E7CB2E4C28C6}"/>
          </ac:spMkLst>
        </pc:spChg>
        <pc:spChg chg="mod">
          <ac:chgData name="Bethany Handysides McKechnie" userId="46a99520-2308-4d46-a33b-ab2a5f3c7ae2" providerId="ADAL" clId="{95178F36-2761-44C9-B5EC-CEEA83D72954}" dt="2021-05-17T10:17:00.150" v="162" actId="1076"/>
          <ac:spMkLst>
            <pc:docMk/>
            <pc:sldMk cId="2937967746" sldId="911"/>
            <ac:spMk id="13" creationId="{3F594A81-F29D-48A9-9E9F-FE204CE1C650}"/>
          </ac:spMkLst>
        </pc:spChg>
        <pc:spChg chg="mod">
          <ac:chgData name="Bethany Handysides McKechnie" userId="46a99520-2308-4d46-a33b-ab2a5f3c7ae2" providerId="ADAL" clId="{95178F36-2761-44C9-B5EC-CEEA83D72954}" dt="2021-05-17T10:17:22.864" v="169" actId="1035"/>
          <ac:spMkLst>
            <pc:docMk/>
            <pc:sldMk cId="2937967746" sldId="911"/>
            <ac:spMk id="15" creationId="{4D0B8DA6-94BE-439F-AB32-6983E7D73D8C}"/>
          </ac:spMkLst>
        </pc:spChg>
        <pc:spChg chg="mod">
          <ac:chgData name="Bethany Handysides McKechnie" userId="46a99520-2308-4d46-a33b-ab2a5f3c7ae2" providerId="ADAL" clId="{95178F36-2761-44C9-B5EC-CEEA83D72954}" dt="2021-05-17T10:17:22.864" v="169" actId="1035"/>
          <ac:spMkLst>
            <pc:docMk/>
            <pc:sldMk cId="2937967746" sldId="911"/>
            <ac:spMk id="17" creationId="{7F862397-CA68-4615-9DD3-794757D35FBF}"/>
          </ac:spMkLst>
        </pc:spChg>
        <pc:spChg chg="mod">
          <ac:chgData name="Bethany Handysides McKechnie" userId="46a99520-2308-4d46-a33b-ab2a5f3c7ae2" providerId="ADAL" clId="{95178F36-2761-44C9-B5EC-CEEA83D72954}" dt="2021-05-17T10:17:22.864" v="169" actId="1035"/>
          <ac:spMkLst>
            <pc:docMk/>
            <pc:sldMk cId="2937967746" sldId="911"/>
            <ac:spMk id="40" creationId="{FAD05AD7-F797-4E06-B4FF-C06A2A68815C}"/>
          </ac:spMkLst>
        </pc:spChg>
        <pc:spChg chg="mod">
          <ac:chgData name="Bethany Handysides McKechnie" userId="46a99520-2308-4d46-a33b-ab2a5f3c7ae2" providerId="ADAL" clId="{95178F36-2761-44C9-B5EC-CEEA83D72954}" dt="2021-05-17T10:17:22.864" v="169" actId="1035"/>
          <ac:spMkLst>
            <pc:docMk/>
            <pc:sldMk cId="2937967746" sldId="911"/>
            <ac:spMk id="41" creationId="{A5892849-9812-4805-948A-F40EC022497C}"/>
          </ac:spMkLst>
        </pc:spChg>
        <pc:spChg chg="mod">
          <ac:chgData name="Bethany Handysides McKechnie" userId="46a99520-2308-4d46-a33b-ab2a5f3c7ae2" providerId="ADAL" clId="{95178F36-2761-44C9-B5EC-CEEA83D72954}" dt="2021-05-17T10:17:22.864" v="169" actId="1035"/>
          <ac:spMkLst>
            <pc:docMk/>
            <pc:sldMk cId="2937967746" sldId="911"/>
            <ac:spMk id="42" creationId="{C5A4AF22-89B1-489D-8282-8F23632CFFA9}"/>
          </ac:spMkLst>
        </pc:spChg>
        <pc:spChg chg="mod">
          <ac:chgData name="Bethany Handysides McKechnie" userId="46a99520-2308-4d46-a33b-ab2a5f3c7ae2" providerId="ADAL" clId="{95178F36-2761-44C9-B5EC-CEEA83D72954}" dt="2021-05-17T10:17:22.864" v="169" actId="1035"/>
          <ac:spMkLst>
            <pc:docMk/>
            <pc:sldMk cId="2937967746" sldId="911"/>
            <ac:spMk id="43" creationId="{46045611-AA93-44F0-B0F1-9045491C5E50}"/>
          </ac:spMkLst>
        </pc:spChg>
        <pc:spChg chg="mod">
          <ac:chgData name="Bethany Handysides McKechnie" userId="46a99520-2308-4d46-a33b-ab2a5f3c7ae2" providerId="ADAL" clId="{95178F36-2761-44C9-B5EC-CEEA83D72954}" dt="2021-05-17T10:17:22.864" v="169" actId="1035"/>
          <ac:spMkLst>
            <pc:docMk/>
            <pc:sldMk cId="2937967746" sldId="911"/>
            <ac:spMk id="44" creationId="{1C509DF5-FAEA-4D46-AF1C-D597B51E6A05}"/>
          </ac:spMkLst>
        </pc:spChg>
        <pc:spChg chg="mod">
          <ac:chgData name="Bethany Handysides McKechnie" userId="46a99520-2308-4d46-a33b-ab2a5f3c7ae2" providerId="ADAL" clId="{95178F36-2761-44C9-B5EC-CEEA83D72954}" dt="2021-05-17T10:17:22.864" v="169" actId="1035"/>
          <ac:spMkLst>
            <pc:docMk/>
            <pc:sldMk cId="2937967746" sldId="911"/>
            <ac:spMk id="45" creationId="{A1A8A8BF-2855-4A6B-9656-07B9EA234A21}"/>
          </ac:spMkLst>
        </pc:spChg>
        <pc:spChg chg="mod">
          <ac:chgData name="Bethany Handysides McKechnie" userId="46a99520-2308-4d46-a33b-ab2a5f3c7ae2" providerId="ADAL" clId="{95178F36-2761-44C9-B5EC-CEEA83D72954}" dt="2021-05-17T10:17:22.864" v="169" actId="1035"/>
          <ac:spMkLst>
            <pc:docMk/>
            <pc:sldMk cId="2937967746" sldId="911"/>
            <ac:spMk id="46" creationId="{EF832A42-F070-463E-B87A-FA02F749B602}"/>
          </ac:spMkLst>
        </pc:spChg>
        <pc:spChg chg="mod">
          <ac:chgData name="Bethany Handysides McKechnie" userId="46a99520-2308-4d46-a33b-ab2a5f3c7ae2" providerId="ADAL" clId="{95178F36-2761-44C9-B5EC-CEEA83D72954}" dt="2021-05-17T10:17:22.864" v="169" actId="1035"/>
          <ac:spMkLst>
            <pc:docMk/>
            <pc:sldMk cId="2937967746" sldId="911"/>
            <ac:spMk id="47" creationId="{902D533A-0258-4E5E-A1C3-3217B38A1183}"/>
          </ac:spMkLst>
        </pc:spChg>
        <pc:spChg chg="mod">
          <ac:chgData name="Bethany Handysides McKechnie" userId="46a99520-2308-4d46-a33b-ab2a5f3c7ae2" providerId="ADAL" clId="{95178F36-2761-44C9-B5EC-CEEA83D72954}" dt="2021-05-17T10:17:22.864" v="169" actId="1035"/>
          <ac:spMkLst>
            <pc:docMk/>
            <pc:sldMk cId="2937967746" sldId="911"/>
            <ac:spMk id="48" creationId="{EF161845-0558-409F-A5B1-499772A49F1D}"/>
          </ac:spMkLst>
        </pc:spChg>
        <pc:spChg chg="mod">
          <ac:chgData name="Bethany Handysides McKechnie" userId="46a99520-2308-4d46-a33b-ab2a5f3c7ae2" providerId="ADAL" clId="{95178F36-2761-44C9-B5EC-CEEA83D72954}" dt="2021-05-17T10:17:22.864" v="169" actId="1035"/>
          <ac:spMkLst>
            <pc:docMk/>
            <pc:sldMk cId="2937967746" sldId="911"/>
            <ac:spMk id="49" creationId="{C7EF6F26-51AE-439A-9A43-E4AF048F27F0}"/>
          </ac:spMkLst>
        </pc:spChg>
        <pc:spChg chg="mod">
          <ac:chgData name="Bethany Handysides McKechnie" userId="46a99520-2308-4d46-a33b-ab2a5f3c7ae2" providerId="ADAL" clId="{95178F36-2761-44C9-B5EC-CEEA83D72954}" dt="2021-05-17T10:17:22.864" v="169" actId="1035"/>
          <ac:spMkLst>
            <pc:docMk/>
            <pc:sldMk cId="2937967746" sldId="911"/>
            <ac:spMk id="50" creationId="{2378E49F-DEB4-487D-8949-99B7C319169C}"/>
          </ac:spMkLst>
        </pc:spChg>
        <pc:spChg chg="mod">
          <ac:chgData name="Bethany Handysides McKechnie" userId="46a99520-2308-4d46-a33b-ab2a5f3c7ae2" providerId="ADAL" clId="{95178F36-2761-44C9-B5EC-CEEA83D72954}" dt="2021-05-17T10:17:22.864" v="169" actId="1035"/>
          <ac:spMkLst>
            <pc:docMk/>
            <pc:sldMk cId="2937967746" sldId="911"/>
            <ac:spMk id="51" creationId="{97A8779D-D5E0-4E73-98B3-2403F373249B}"/>
          </ac:spMkLst>
        </pc:spChg>
        <pc:spChg chg="mod">
          <ac:chgData name="Bethany Handysides McKechnie" userId="46a99520-2308-4d46-a33b-ab2a5f3c7ae2" providerId="ADAL" clId="{95178F36-2761-44C9-B5EC-CEEA83D72954}" dt="2021-05-17T10:17:22.864" v="169" actId="1035"/>
          <ac:spMkLst>
            <pc:docMk/>
            <pc:sldMk cId="2937967746" sldId="911"/>
            <ac:spMk id="52" creationId="{B6E8F3F5-2993-4563-B471-EF1E329181AB}"/>
          </ac:spMkLst>
        </pc:spChg>
        <pc:spChg chg="mod">
          <ac:chgData name="Bethany Handysides McKechnie" userId="46a99520-2308-4d46-a33b-ab2a5f3c7ae2" providerId="ADAL" clId="{95178F36-2761-44C9-B5EC-CEEA83D72954}" dt="2021-05-17T10:17:22.864" v="169" actId="1035"/>
          <ac:spMkLst>
            <pc:docMk/>
            <pc:sldMk cId="2937967746" sldId="911"/>
            <ac:spMk id="53" creationId="{48B6D74C-1794-466F-8287-47F476F7283B}"/>
          </ac:spMkLst>
        </pc:spChg>
        <pc:spChg chg="mod">
          <ac:chgData name="Bethany Handysides McKechnie" userId="46a99520-2308-4d46-a33b-ab2a5f3c7ae2" providerId="ADAL" clId="{95178F36-2761-44C9-B5EC-CEEA83D72954}" dt="2021-05-17T10:17:22.864" v="169" actId="1035"/>
          <ac:spMkLst>
            <pc:docMk/>
            <pc:sldMk cId="2937967746" sldId="911"/>
            <ac:spMk id="54" creationId="{B9EA6F70-FF7B-4C46-B63D-C1A17E324D8F}"/>
          </ac:spMkLst>
        </pc:spChg>
        <pc:spChg chg="mod">
          <ac:chgData name="Bethany Handysides McKechnie" userId="46a99520-2308-4d46-a33b-ab2a5f3c7ae2" providerId="ADAL" clId="{95178F36-2761-44C9-B5EC-CEEA83D72954}" dt="2021-05-17T10:17:22.864" v="169" actId="1035"/>
          <ac:spMkLst>
            <pc:docMk/>
            <pc:sldMk cId="2937967746" sldId="911"/>
            <ac:spMk id="55" creationId="{E2AADE41-3008-45B3-96FB-F70523AEBB5F}"/>
          </ac:spMkLst>
        </pc:spChg>
        <pc:spChg chg="mod">
          <ac:chgData name="Bethany Handysides McKechnie" userId="46a99520-2308-4d46-a33b-ab2a5f3c7ae2" providerId="ADAL" clId="{95178F36-2761-44C9-B5EC-CEEA83D72954}" dt="2021-05-17T10:17:22.864" v="169" actId="1035"/>
          <ac:spMkLst>
            <pc:docMk/>
            <pc:sldMk cId="2937967746" sldId="911"/>
            <ac:spMk id="56" creationId="{2A51222F-D7E6-40C5-A831-26CFAA4B92C8}"/>
          </ac:spMkLst>
        </pc:spChg>
        <pc:spChg chg="mod">
          <ac:chgData name="Bethany Handysides McKechnie" userId="46a99520-2308-4d46-a33b-ab2a5f3c7ae2" providerId="ADAL" clId="{95178F36-2761-44C9-B5EC-CEEA83D72954}" dt="2021-05-17T10:17:22.864" v="169" actId="1035"/>
          <ac:spMkLst>
            <pc:docMk/>
            <pc:sldMk cId="2937967746" sldId="911"/>
            <ac:spMk id="57" creationId="{82DFCC32-8A91-4E71-8D57-011EE837265C}"/>
          </ac:spMkLst>
        </pc:spChg>
        <pc:spChg chg="mod">
          <ac:chgData name="Bethany Handysides McKechnie" userId="46a99520-2308-4d46-a33b-ab2a5f3c7ae2" providerId="ADAL" clId="{95178F36-2761-44C9-B5EC-CEEA83D72954}" dt="2021-05-17T10:17:22.864" v="169" actId="1035"/>
          <ac:spMkLst>
            <pc:docMk/>
            <pc:sldMk cId="2937967746" sldId="911"/>
            <ac:spMk id="58" creationId="{DFC687EB-19A1-4DD0-AA24-6CDFD066D3F8}"/>
          </ac:spMkLst>
        </pc:spChg>
        <pc:spChg chg="mod">
          <ac:chgData name="Bethany Handysides McKechnie" userId="46a99520-2308-4d46-a33b-ab2a5f3c7ae2" providerId="ADAL" clId="{95178F36-2761-44C9-B5EC-CEEA83D72954}" dt="2021-05-17T10:17:22.864" v="169" actId="1035"/>
          <ac:spMkLst>
            <pc:docMk/>
            <pc:sldMk cId="2937967746" sldId="911"/>
            <ac:spMk id="59" creationId="{74F7A4A9-330E-49A9-9824-AD37E31B308F}"/>
          </ac:spMkLst>
        </pc:spChg>
        <pc:spChg chg="mod">
          <ac:chgData name="Bethany Handysides McKechnie" userId="46a99520-2308-4d46-a33b-ab2a5f3c7ae2" providerId="ADAL" clId="{95178F36-2761-44C9-B5EC-CEEA83D72954}" dt="2021-05-17T10:17:22.864" v="169" actId="1035"/>
          <ac:spMkLst>
            <pc:docMk/>
            <pc:sldMk cId="2937967746" sldId="911"/>
            <ac:spMk id="60" creationId="{935F468F-0BE2-40E8-9AA8-9A0F693E06D1}"/>
          </ac:spMkLst>
        </pc:spChg>
        <pc:spChg chg="mod">
          <ac:chgData name="Bethany Handysides McKechnie" userId="46a99520-2308-4d46-a33b-ab2a5f3c7ae2" providerId="ADAL" clId="{95178F36-2761-44C9-B5EC-CEEA83D72954}" dt="2021-05-17T10:17:22.864" v="169" actId="1035"/>
          <ac:spMkLst>
            <pc:docMk/>
            <pc:sldMk cId="2937967746" sldId="911"/>
            <ac:spMk id="61" creationId="{175BAF17-EB4A-415A-823A-D7A1FEFE05B3}"/>
          </ac:spMkLst>
        </pc:spChg>
        <pc:spChg chg="mod">
          <ac:chgData name="Bethany Handysides McKechnie" userId="46a99520-2308-4d46-a33b-ab2a5f3c7ae2" providerId="ADAL" clId="{95178F36-2761-44C9-B5EC-CEEA83D72954}" dt="2021-05-17T10:17:22.864" v="169" actId="1035"/>
          <ac:spMkLst>
            <pc:docMk/>
            <pc:sldMk cId="2937967746" sldId="911"/>
            <ac:spMk id="62" creationId="{98A50726-EF0B-4B27-8E63-54133F7A6738}"/>
          </ac:spMkLst>
        </pc:spChg>
        <pc:spChg chg="mod">
          <ac:chgData name="Bethany Handysides McKechnie" userId="46a99520-2308-4d46-a33b-ab2a5f3c7ae2" providerId="ADAL" clId="{95178F36-2761-44C9-B5EC-CEEA83D72954}" dt="2021-05-17T10:17:22.864" v="169" actId="1035"/>
          <ac:spMkLst>
            <pc:docMk/>
            <pc:sldMk cId="2937967746" sldId="911"/>
            <ac:spMk id="63" creationId="{CB27BDF8-858B-4560-B5B9-94BAA404F49A}"/>
          </ac:spMkLst>
        </pc:spChg>
        <pc:spChg chg="mod">
          <ac:chgData name="Bethany Handysides McKechnie" userId="46a99520-2308-4d46-a33b-ab2a5f3c7ae2" providerId="ADAL" clId="{95178F36-2761-44C9-B5EC-CEEA83D72954}" dt="2021-05-17T10:17:22.864" v="169" actId="1035"/>
          <ac:spMkLst>
            <pc:docMk/>
            <pc:sldMk cId="2937967746" sldId="911"/>
            <ac:spMk id="64" creationId="{1C43D190-1EA6-4256-8498-21358917488D}"/>
          </ac:spMkLst>
        </pc:spChg>
        <pc:spChg chg="mod">
          <ac:chgData name="Bethany Handysides McKechnie" userId="46a99520-2308-4d46-a33b-ab2a5f3c7ae2" providerId="ADAL" clId="{95178F36-2761-44C9-B5EC-CEEA83D72954}" dt="2021-05-17T10:17:22.864" v="169" actId="1035"/>
          <ac:spMkLst>
            <pc:docMk/>
            <pc:sldMk cId="2937967746" sldId="911"/>
            <ac:spMk id="65" creationId="{3FFAB253-0B33-4B65-8902-ED5088558652}"/>
          </ac:spMkLst>
        </pc:spChg>
        <pc:spChg chg="mod">
          <ac:chgData name="Bethany Handysides McKechnie" userId="46a99520-2308-4d46-a33b-ab2a5f3c7ae2" providerId="ADAL" clId="{95178F36-2761-44C9-B5EC-CEEA83D72954}" dt="2021-05-17T10:17:22.864" v="169" actId="1035"/>
          <ac:spMkLst>
            <pc:docMk/>
            <pc:sldMk cId="2937967746" sldId="911"/>
            <ac:spMk id="66" creationId="{93FEC814-5531-44BD-B384-10D5B754BD6D}"/>
          </ac:spMkLst>
        </pc:spChg>
        <pc:spChg chg="mod">
          <ac:chgData name="Bethany Handysides McKechnie" userId="46a99520-2308-4d46-a33b-ab2a5f3c7ae2" providerId="ADAL" clId="{95178F36-2761-44C9-B5EC-CEEA83D72954}" dt="2021-05-17T10:17:22.864" v="169" actId="1035"/>
          <ac:spMkLst>
            <pc:docMk/>
            <pc:sldMk cId="2937967746" sldId="911"/>
            <ac:spMk id="67" creationId="{10231EF3-47AF-44B9-8D6A-C8A4A5D9A180}"/>
          </ac:spMkLst>
        </pc:spChg>
        <pc:spChg chg="mod">
          <ac:chgData name="Bethany Handysides McKechnie" userId="46a99520-2308-4d46-a33b-ab2a5f3c7ae2" providerId="ADAL" clId="{95178F36-2761-44C9-B5EC-CEEA83D72954}" dt="2021-05-17T10:17:22.864" v="169" actId="1035"/>
          <ac:spMkLst>
            <pc:docMk/>
            <pc:sldMk cId="2937967746" sldId="911"/>
            <ac:spMk id="68" creationId="{B844EC14-0D20-451E-98DB-7F4A737D2800}"/>
          </ac:spMkLst>
        </pc:spChg>
        <pc:spChg chg="mod">
          <ac:chgData name="Bethany Handysides McKechnie" userId="46a99520-2308-4d46-a33b-ab2a5f3c7ae2" providerId="ADAL" clId="{95178F36-2761-44C9-B5EC-CEEA83D72954}" dt="2021-05-17T10:17:22.864" v="169" actId="1035"/>
          <ac:spMkLst>
            <pc:docMk/>
            <pc:sldMk cId="2937967746" sldId="911"/>
            <ac:spMk id="69" creationId="{C744E981-B7EC-435F-AF6C-E5E9E70FF66C}"/>
          </ac:spMkLst>
        </pc:spChg>
        <pc:spChg chg="mod">
          <ac:chgData name="Bethany Handysides McKechnie" userId="46a99520-2308-4d46-a33b-ab2a5f3c7ae2" providerId="ADAL" clId="{95178F36-2761-44C9-B5EC-CEEA83D72954}" dt="2021-05-17T10:17:22.864" v="169" actId="1035"/>
          <ac:spMkLst>
            <pc:docMk/>
            <pc:sldMk cId="2937967746" sldId="911"/>
            <ac:spMk id="70" creationId="{0402505A-0F98-42EA-85AD-02540F46234A}"/>
          </ac:spMkLst>
        </pc:spChg>
        <pc:spChg chg="mod">
          <ac:chgData name="Bethany Handysides McKechnie" userId="46a99520-2308-4d46-a33b-ab2a5f3c7ae2" providerId="ADAL" clId="{95178F36-2761-44C9-B5EC-CEEA83D72954}" dt="2021-05-17T10:17:22.864" v="169" actId="1035"/>
          <ac:spMkLst>
            <pc:docMk/>
            <pc:sldMk cId="2937967746" sldId="911"/>
            <ac:spMk id="71" creationId="{D24627BE-66BF-4956-BA7F-8825B8BF29B2}"/>
          </ac:spMkLst>
        </pc:spChg>
        <pc:spChg chg="mod">
          <ac:chgData name="Bethany Handysides McKechnie" userId="46a99520-2308-4d46-a33b-ab2a5f3c7ae2" providerId="ADAL" clId="{95178F36-2761-44C9-B5EC-CEEA83D72954}" dt="2021-05-17T10:17:22.864" v="169" actId="1035"/>
          <ac:spMkLst>
            <pc:docMk/>
            <pc:sldMk cId="2937967746" sldId="911"/>
            <ac:spMk id="72" creationId="{6E45A2CA-6ABF-46CE-92DE-1D8FD9AFF907}"/>
          </ac:spMkLst>
        </pc:spChg>
        <pc:picChg chg="add mod">
          <ac:chgData name="Bethany Handysides McKechnie" userId="46a99520-2308-4d46-a33b-ab2a5f3c7ae2" providerId="ADAL" clId="{95178F36-2761-44C9-B5EC-CEEA83D72954}" dt="2021-05-17T10:17:03.082" v="163" actId="1076"/>
          <ac:picMkLst>
            <pc:docMk/>
            <pc:sldMk cId="2937967746" sldId="911"/>
            <ac:picMk id="3" creationId="{2ECCF641-F7E0-4A68-B0B6-5F480F607E06}"/>
          </ac:picMkLst>
        </pc:picChg>
        <pc:picChg chg="mod">
          <ac:chgData name="Bethany Handysides McKechnie" userId="46a99520-2308-4d46-a33b-ab2a5f3c7ae2" providerId="ADAL" clId="{95178F36-2761-44C9-B5EC-CEEA83D72954}" dt="2021-05-17T10:17:22.864" v="169" actId="1035"/>
          <ac:picMkLst>
            <pc:docMk/>
            <pc:sldMk cId="2937967746" sldId="911"/>
            <ac:picMk id="74" creationId="{4BC6C8F8-4B09-4BB3-9A54-FE9F6866EFE8}"/>
          </ac:picMkLst>
        </pc:picChg>
        <pc:picChg chg="mod">
          <ac:chgData name="Bethany Handysides McKechnie" userId="46a99520-2308-4d46-a33b-ab2a5f3c7ae2" providerId="ADAL" clId="{95178F36-2761-44C9-B5EC-CEEA83D72954}" dt="2021-05-17T10:17:22.864" v="169" actId="1035"/>
          <ac:picMkLst>
            <pc:docMk/>
            <pc:sldMk cId="2937967746" sldId="911"/>
            <ac:picMk id="76" creationId="{BA71165A-9FC3-483F-AC88-1F4D3FFDEAA6}"/>
          </ac:picMkLst>
        </pc:picChg>
        <pc:picChg chg="mod">
          <ac:chgData name="Bethany Handysides McKechnie" userId="46a99520-2308-4d46-a33b-ab2a5f3c7ae2" providerId="ADAL" clId="{95178F36-2761-44C9-B5EC-CEEA83D72954}" dt="2021-05-17T10:17:22.864" v="169" actId="1035"/>
          <ac:picMkLst>
            <pc:docMk/>
            <pc:sldMk cId="2937967746" sldId="911"/>
            <ac:picMk id="78" creationId="{7595EC90-C53A-417F-BD5B-B2078847763C}"/>
          </ac:picMkLst>
        </pc:picChg>
        <pc:picChg chg="mod">
          <ac:chgData name="Bethany Handysides McKechnie" userId="46a99520-2308-4d46-a33b-ab2a5f3c7ae2" providerId="ADAL" clId="{95178F36-2761-44C9-B5EC-CEEA83D72954}" dt="2021-05-17T10:17:22.864" v="169" actId="1035"/>
          <ac:picMkLst>
            <pc:docMk/>
            <pc:sldMk cId="2937967746" sldId="911"/>
            <ac:picMk id="80" creationId="{0BF3F111-4808-4DA7-98E2-3897DA30BA21}"/>
          </ac:picMkLst>
        </pc:picChg>
        <pc:picChg chg="mod">
          <ac:chgData name="Bethany Handysides McKechnie" userId="46a99520-2308-4d46-a33b-ab2a5f3c7ae2" providerId="ADAL" clId="{95178F36-2761-44C9-B5EC-CEEA83D72954}" dt="2021-05-17T10:17:22.864" v="169" actId="1035"/>
          <ac:picMkLst>
            <pc:docMk/>
            <pc:sldMk cId="2937967746" sldId="911"/>
            <ac:picMk id="82" creationId="{41F61D3C-6B86-4BE2-9F85-51A6EEA58414}"/>
          </ac:picMkLst>
        </pc:picChg>
        <pc:picChg chg="mod">
          <ac:chgData name="Bethany Handysides McKechnie" userId="46a99520-2308-4d46-a33b-ab2a5f3c7ae2" providerId="ADAL" clId="{95178F36-2761-44C9-B5EC-CEEA83D72954}" dt="2021-05-17T10:17:22.864" v="169" actId="1035"/>
          <ac:picMkLst>
            <pc:docMk/>
            <pc:sldMk cId="2937967746" sldId="911"/>
            <ac:picMk id="84" creationId="{9253CC2F-F50C-40F3-BA56-83440CCB8A57}"/>
          </ac:picMkLst>
        </pc:picChg>
        <pc:picChg chg="mod">
          <ac:chgData name="Bethany Handysides McKechnie" userId="46a99520-2308-4d46-a33b-ab2a5f3c7ae2" providerId="ADAL" clId="{95178F36-2761-44C9-B5EC-CEEA83D72954}" dt="2021-05-17T10:17:22.864" v="169" actId="1035"/>
          <ac:picMkLst>
            <pc:docMk/>
            <pc:sldMk cId="2937967746" sldId="911"/>
            <ac:picMk id="86" creationId="{18BB2148-2656-465B-82EA-9F820B0CA332}"/>
          </ac:picMkLst>
        </pc:picChg>
        <pc:picChg chg="mod">
          <ac:chgData name="Bethany Handysides McKechnie" userId="46a99520-2308-4d46-a33b-ab2a5f3c7ae2" providerId="ADAL" clId="{95178F36-2761-44C9-B5EC-CEEA83D72954}" dt="2021-05-17T10:17:22.864" v="169" actId="1035"/>
          <ac:picMkLst>
            <pc:docMk/>
            <pc:sldMk cId="2937967746" sldId="911"/>
            <ac:picMk id="88" creationId="{9E196C4A-1A45-49E8-AAD2-B86775DBB738}"/>
          </ac:picMkLst>
        </pc:picChg>
        <pc:picChg chg="mod">
          <ac:chgData name="Bethany Handysides McKechnie" userId="46a99520-2308-4d46-a33b-ab2a5f3c7ae2" providerId="ADAL" clId="{95178F36-2761-44C9-B5EC-CEEA83D72954}" dt="2021-05-17T10:17:22.864" v="169" actId="1035"/>
          <ac:picMkLst>
            <pc:docMk/>
            <pc:sldMk cId="2937967746" sldId="911"/>
            <ac:picMk id="92" creationId="{50BA34DC-6E1A-422E-8EC1-DA70C02E4EED}"/>
          </ac:picMkLst>
        </pc:picChg>
        <pc:picChg chg="mod">
          <ac:chgData name="Bethany Handysides McKechnie" userId="46a99520-2308-4d46-a33b-ab2a5f3c7ae2" providerId="ADAL" clId="{95178F36-2761-44C9-B5EC-CEEA83D72954}" dt="2021-05-17T10:17:22.864" v="169" actId="1035"/>
          <ac:picMkLst>
            <pc:docMk/>
            <pc:sldMk cId="2937967746" sldId="911"/>
            <ac:picMk id="94" creationId="{5E08923D-BF89-41AE-8729-067DF8CBF7EC}"/>
          </ac:picMkLst>
        </pc:picChg>
        <pc:picChg chg="mod">
          <ac:chgData name="Bethany Handysides McKechnie" userId="46a99520-2308-4d46-a33b-ab2a5f3c7ae2" providerId="ADAL" clId="{95178F36-2761-44C9-B5EC-CEEA83D72954}" dt="2021-05-17T10:17:22.864" v="169" actId="1035"/>
          <ac:picMkLst>
            <pc:docMk/>
            <pc:sldMk cId="2937967746" sldId="911"/>
            <ac:picMk id="96" creationId="{73DCE58E-8DB7-41F3-803B-141E0BD41DCE}"/>
          </ac:picMkLst>
        </pc:picChg>
        <pc:picChg chg="mod">
          <ac:chgData name="Bethany Handysides McKechnie" userId="46a99520-2308-4d46-a33b-ab2a5f3c7ae2" providerId="ADAL" clId="{95178F36-2761-44C9-B5EC-CEEA83D72954}" dt="2021-05-17T10:17:22.864" v="169" actId="1035"/>
          <ac:picMkLst>
            <pc:docMk/>
            <pc:sldMk cId="2937967746" sldId="911"/>
            <ac:picMk id="98" creationId="{3FE9465C-A227-437D-A40A-C222A1B4FC0D}"/>
          </ac:picMkLst>
        </pc:picChg>
      </pc:sldChg>
      <pc:sldChg chg="modSp mod modNotesTx">
        <pc:chgData name="Bethany Handysides McKechnie" userId="46a99520-2308-4d46-a33b-ab2a5f3c7ae2" providerId="ADAL" clId="{95178F36-2761-44C9-B5EC-CEEA83D72954}" dt="2021-05-19T11:05:40.676" v="10040" actId="20577"/>
        <pc:sldMkLst>
          <pc:docMk/>
          <pc:sldMk cId="3912084" sldId="912"/>
        </pc:sldMkLst>
        <pc:spChg chg="mod">
          <ac:chgData name="Bethany Handysides McKechnie" userId="46a99520-2308-4d46-a33b-ab2a5f3c7ae2" providerId="ADAL" clId="{95178F36-2761-44C9-B5EC-CEEA83D72954}" dt="2021-05-17T10:33:54.811" v="298" actId="20577"/>
          <ac:spMkLst>
            <pc:docMk/>
            <pc:sldMk cId="3912084" sldId="912"/>
            <ac:spMk id="10" creationId="{B3F6181E-CF72-4B19-A8AF-999B193007D1}"/>
          </ac:spMkLst>
        </pc:spChg>
        <pc:spChg chg="mod">
          <ac:chgData name="Bethany Handysides McKechnie" userId="46a99520-2308-4d46-a33b-ab2a5f3c7ae2" providerId="ADAL" clId="{95178F36-2761-44C9-B5EC-CEEA83D72954}" dt="2021-05-17T10:20:34.718" v="220" actId="20577"/>
          <ac:spMkLst>
            <pc:docMk/>
            <pc:sldMk cId="3912084" sldId="912"/>
            <ac:spMk id="31" creationId="{9F37FE55-8EC4-4838-910B-9C6D1429E86B}"/>
          </ac:spMkLst>
        </pc:spChg>
        <pc:picChg chg="mod">
          <ac:chgData name="Bethany Handysides McKechnie" userId="46a99520-2308-4d46-a33b-ab2a5f3c7ae2" providerId="ADAL" clId="{95178F36-2761-44C9-B5EC-CEEA83D72954}" dt="2021-05-17T10:20:47.559" v="222" actId="1076"/>
          <ac:picMkLst>
            <pc:docMk/>
            <pc:sldMk cId="3912084" sldId="912"/>
            <ac:picMk id="26" creationId="{BBB75444-6AA3-4F76-8C4E-D3B8DA40DCA7}"/>
          </ac:picMkLst>
        </pc:picChg>
        <pc:picChg chg="mod">
          <ac:chgData name="Bethany Handysides McKechnie" userId="46a99520-2308-4d46-a33b-ab2a5f3c7ae2" providerId="ADAL" clId="{95178F36-2761-44C9-B5EC-CEEA83D72954}" dt="2021-05-17T10:20:50.482" v="223" actId="1076"/>
          <ac:picMkLst>
            <pc:docMk/>
            <pc:sldMk cId="3912084" sldId="912"/>
            <ac:picMk id="30" creationId="{E8A6C54A-ACA0-4BD3-BA01-870CD6210E4B}"/>
          </ac:picMkLst>
        </pc:picChg>
      </pc:sldChg>
      <pc:sldChg chg="addSp modSp mod modNotesTx">
        <pc:chgData name="Bethany Handysides McKechnie" userId="46a99520-2308-4d46-a33b-ab2a5f3c7ae2" providerId="ADAL" clId="{95178F36-2761-44C9-B5EC-CEEA83D72954}" dt="2021-05-19T11:12:58.552" v="10604" actId="113"/>
        <pc:sldMkLst>
          <pc:docMk/>
          <pc:sldMk cId="3442908604" sldId="913"/>
        </pc:sldMkLst>
        <pc:spChg chg="mod">
          <ac:chgData name="Bethany Handysides McKechnie" userId="46a99520-2308-4d46-a33b-ab2a5f3c7ae2" providerId="ADAL" clId="{95178F36-2761-44C9-B5EC-CEEA83D72954}" dt="2021-05-18T08:33:56.730" v="1830" actId="20577"/>
          <ac:spMkLst>
            <pc:docMk/>
            <pc:sldMk cId="3442908604" sldId="913"/>
            <ac:spMk id="11" creationId="{9B91626F-3FA5-45A9-9D52-F45A9FD91EF3}"/>
          </ac:spMkLst>
        </pc:spChg>
        <pc:spChg chg="mod">
          <ac:chgData name="Bethany Handysides McKechnie" userId="46a99520-2308-4d46-a33b-ab2a5f3c7ae2" providerId="ADAL" clId="{95178F36-2761-44C9-B5EC-CEEA83D72954}" dt="2021-05-18T08:33:51.911" v="1825" actId="1036"/>
          <ac:spMkLst>
            <pc:docMk/>
            <pc:sldMk cId="3442908604" sldId="913"/>
            <ac:spMk id="12" creationId="{347E55D8-4182-4203-B6C5-59BA05811F00}"/>
          </ac:spMkLst>
        </pc:spChg>
        <pc:spChg chg="mod">
          <ac:chgData name="Bethany Handysides McKechnie" userId="46a99520-2308-4d46-a33b-ab2a5f3c7ae2" providerId="ADAL" clId="{95178F36-2761-44C9-B5EC-CEEA83D72954}" dt="2021-05-18T08:32:38.529" v="1741" actId="20577"/>
          <ac:spMkLst>
            <pc:docMk/>
            <pc:sldMk cId="3442908604" sldId="913"/>
            <ac:spMk id="13" creationId="{C6249E1E-39D3-4D03-9D4A-D97259821F4E}"/>
          </ac:spMkLst>
        </pc:spChg>
        <pc:spChg chg="mod">
          <ac:chgData name="Bethany Handysides McKechnie" userId="46a99520-2308-4d46-a33b-ab2a5f3c7ae2" providerId="ADAL" clId="{95178F36-2761-44C9-B5EC-CEEA83D72954}" dt="2021-05-18T08:32:56.447" v="1765" actId="20577"/>
          <ac:spMkLst>
            <pc:docMk/>
            <pc:sldMk cId="3442908604" sldId="913"/>
            <ac:spMk id="14" creationId="{00D8A6DA-541D-4EDD-8A44-CB659B7BC4B0}"/>
          </ac:spMkLst>
        </pc:spChg>
        <pc:spChg chg="mod">
          <ac:chgData name="Bethany Handysides McKechnie" userId="46a99520-2308-4d46-a33b-ab2a5f3c7ae2" providerId="ADAL" clId="{95178F36-2761-44C9-B5EC-CEEA83D72954}" dt="2021-05-18T08:32:46.972" v="1753" actId="20577"/>
          <ac:spMkLst>
            <pc:docMk/>
            <pc:sldMk cId="3442908604" sldId="913"/>
            <ac:spMk id="15" creationId="{37C77878-413C-48F4-9F63-6DD0C3F12B41}"/>
          </ac:spMkLst>
        </pc:spChg>
        <pc:spChg chg="mod">
          <ac:chgData name="Bethany Handysides McKechnie" userId="46a99520-2308-4d46-a33b-ab2a5f3c7ae2" providerId="ADAL" clId="{95178F36-2761-44C9-B5EC-CEEA83D72954}" dt="2021-05-18T08:33:43.557" v="1823" actId="1036"/>
          <ac:spMkLst>
            <pc:docMk/>
            <pc:sldMk cId="3442908604" sldId="913"/>
            <ac:spMk id="16" creationId="{BECB0B5F-53DE-4352-8519-F6D45E0A384C}"/>
          </ac:spMkLst>
        </pc:spChg>
        <pc:spChg chg="mod">
          <ac:chgData name="Bethany Handysides McKechnie" userId="46a99520-2308-4d46-a33b-ab2a5f3c7ae2" providerId="ADAL" clId="{95178F36-2761-44C9-B5EC-CEEA83D72954}" dt="2021-05-18T08:33:18.574" v="1793" actId="20577"/>
          <ac:spMkLst>
            <pc:docMk/>
            <pc:sldMk cId="3442908604" sldId="913"/>
            <ac:spMk id="17" creationId="{A83668AE-6C5B-42E6-99D7-51A111E58789}"/>
          </ac:spMkLst>
        </pc:spChg>
        <pc:spChg chg="mod">
          <ac:chgData name="Bethany Handysides McKechnie" userId="46a99520-2308-4d46-a33b-ab2a5f3c7ae2" providerId="ADAL" clId="{95178F36-2761-44C9-B5EC-CEEA83D72954}" dt="2021-05-18T08:31:36.951" v="1709" actId="14861"/>
          <ac:spMkLst>
            <pc:docMk/>
            <pc:sldMk cId="3442908604" sldId="913"/>
            <ac:spMk id="18" creationId="{9A4A3E95-CCA4-4F21-861A-A0DABA0A84DC}"/>
          </ac:spMkLst>
        </pc:spChg>
        <pc:spChg chg="mod">
          <ac:chgData name="Bethany Handysides McKechnie" userId="46a99520-2308-4d46-a33b-ab2a5f3c7ae2" providerId="ADAL" clId="{95178F36-2761-44C9-B5EC-CEEA83D72954}" dt="2021-05-18T08:36:12.541" v="1866" actId="20577"/>
          <ac:spMkLst>
            <pc:docMk/>
            <pc:sldMk cId="3442908604" sldId="913"/>
            <ac:spMk id="27" creationId="{6AFA5510-B25D-4825-A9F1-DEFC55548E06}"/>
          </ac:spMkLst>
        </pc:spChg>
        <pc:spChg chg="add mod ord">
          <ac:chgData name="Bethany Handysides McKechnie" userId="46a99520-2308-4d46-a33b-ab2a5f3c7ae2" providerId="ADAL" clId="{95178F36-2761-44C9-B5EC-CEEA83D72954}" dt="2021-05-18T08:31:54.173" v="1712" actId="207"/>
          <ac:spMkLst>
            <pc:docMk/>
            <pc:sldMk cId="3442908604" sldId="913"/>
            <ac:spMk id="28" creationId="{9BEAF187-F0C4-487A-A154-CF7DEFD4410B}"/>
          </ac:spMkLst>
        </pc:spChg>
        <pc:spChg chg="mod">
          <ac:chgData name="Bethany Handysides McKechnie" userId="46a99520-2308-4d46-a33b-ab2a5f3c7ae2" providerId="ADAL" clId="{95178F36-2761-44C9-B5EC-CEEA83D72954}" dt="2021-05-18T08:34:04.501" v="1864" actId="20577"/>
          <ac:spMkLst>
            <pc:docMk/>
            <pc:sldMk cId="3442908604" sldId="913"/>
            <ac:spMk id="29" creationId="{EC0568C2-ECA3-4F60-A544-55517F5EBC36}"/>
          </ac:spMkLst>
        </pc:spChg>
        <pc:spChg chg="mod">
          <ac:chgData name="Bethany Handysides McKechnie" userId="46a99520-2308-4d46-a33b-ab2a5f3c7ae2" providerId="ADAL" clId="{95178F36-2761-44C9-B5EC-CEEA83D72954}" dt="2021-05-18T08:42:21.006" v="1949" actId="20577"/>
          <ac:spMkLst>
            <pc:docMk/>
            <pc:sldMk cId="3442908604" sldId="913"/>
            <ac:spMk id="34" creationId="{2A379335-F6CA-4BD8-8E81-9B2FBBE9AB75}"/>
          </ac:spMkLst>
        </pc:spChg>
        <pc:spChg chg="mod">
          <ac:chgData name="Bethany Handysides McKechnie" userId="46a99520-2308-4d46-a33b-ab2a5f3c7ae2" providerId="ADAL" clId="{95178F36-2761-44C9-B5EC-CEEA83D72954}" dt="2021-05-18T08:45:56.695" v="1965" actId="20577"/>
          <ac:spMkLst>
            <pc:docMk/>
            <pc:sldMk cId="3442908604" sldId="913"/>
            <ac:spMk id="35" creationId="{4B869D2C-961D-4F66-B524-A231B8FFEF7C}"/>
          </ac:spMkLst>
        </pc:spChg>
        <pc:picChg chg="mod">
          <ac:chgData name="Bethany Handysides McKechnie" userId="46a99520-2308-4d46-a33b-ab2a5f3c7ae2" providerId="ADAL" clId="{95178F36-2761-44C9-B5EC-CEEA83D72954}" dt="2021-05-18T08:33:43.557" v="1823" actId="1036"/>
          <ac:picMkLst>
            <pc:docMk/>
            <pc:sldMk cId="3442908604" sldId="913"/>
            <ac:picMk id="21" creationId="{3E8CF325-A6E1-47EE-9B83-5F0ECB0E93E1}"/>
          </ac:picMkLst>
        </pc:picChg>
        <pc:picChg chg="mod">
          <ac:chgData name="Bethany Handysides McKechnie" userId="46a99520-2308-4d46-a33b-ab2a5f3c7ae2" providerId="ADAL" clId="{95178F36-2761-44C9-B5EC-CEEA83D72954}" dt="2021-05-18T08:33:49.073" v="1824" actId="1076"/>
          <ac:picMkLst>
            <pc:docMk/>
            <pc:sldMk cId="3442908604" sldId="913"/>
            <ac:picMk id="25" creationId="{E6B47ED3-5D0B-4200-9568-BDE08997FB55}"/>
          </ac:picMkLst>
        </pc:picChg>
      </pc:sldChg>
      <pc:sldChg chg="addSp delSp modSp mod modNotesTx">
        <pc:chgData name="Bethany Handysides McKechnie" userId="46a99520-2308-4d46-a33b-ab2a5f3c7ae2" providerId="ADAL" clId="{95178F36-2761-44C9-B5EC-CEEA83D72954}" dt="2021-05-19T11:25:50.239" v="11546" actId="20577"/>
        <pc:sldMkLst>
          <pc:docMk/>
          <pc:sldMk cId="494796775" sldId="914"/>
        </pc:sldMkLst>
        <pc:spChg chg="del">
          <ac:chgData name="Bethany Handysides McKechnie" userId="46a99520-2308-4d46-a33b-ab2a5f3c7ae2" providerId="ADAL" clId="{95178F36-2761-44C9-B5EC-CEEA83D72954}" dt="2021-05-18T15:19:28.690" v="9155" actId="478"/>
          <ac:spMkLst>
            <pc:docMk/>
            <pc:sldMk cId="494796775" sldId="914"/>
            <ac:spMk id="2" creationId="{F2E495B9-A4FA-4C6A-95B9-DBC56A4E1A90}"/>
          </ac:spMkLst>
        </pc:spChg>
        <pc:spChg chg="mod">
          <ac:chgData name="Bethany Handysides McKechnie" userId="46a99520-2308-4d46-a33b-ab2a5f3c7ae2" providerId="ADAL" clId="{95178F36-2761-44C9-B5EC-CEEA83D72954}" dt="2021-05-18T15:19:05.596" v="9149" actId="1076"/>
          <ac:spMkLst>
            <pc:docMk/>
            <pc:sldMk cId="494796775" sldId="914"/>
            <ac:spMk id="15" creationId="{6E02D2FE-477E-443F-9B38-4894EC997AB3}"/>
          </ac:spMkLst>
        </pc:spChg>
        <pc:spChg chg="mod">
          <ac:chgData name="Bethany Handysides McKechnie" userId="46a99520-2308-4d46-a33b-ab2a5f3c7ae2" providerId="ADAL" clId="{95178F36-2761-44C9-B5EC-CEEA83D72954}" dt="2021-05-18T15:18:58.919" v="9148" actId="404"/>
          <ac:spMkLst>
            <pc:docMk/>
            <pc:sldMk cId="494796775" sldId="914"/>
            <ac:spMk id="16" creationId="{DC50E14B-D452-423A-B316-079C383E62DD}"/>
          </ac:spMkLst>
        </pc:spChg>
        <pc:spChg chg="mod">
          <ac:chgData name="Bethany Handysides McKechnie" userId="46a99520-2308-4d46-a33b-ab2a5f3c7ae2" providerId="ADAL" clId="{95178F36-2761-44C9-B5EC-CEEA83D72954}" dt="2021-05-18T15:22:51.685" v="9813" actId="1076"/>
          <ac:spMkLst>
            <pc:docMk/>
            <pc:sldMk cId="494796775" sldId="914"/>
            <ac:spMk id="19" creationId="{A077510D-5C51-4F1D-B222-D3856106FEA4}"/>
          </ac:spMkLst>
        </pc:spChg>
        <pc:spChg chg="add mod">
          <ac:chgData name="Bethany Handysides McKechnie" userId="46a99520-2308-4d46-a33b-ab2a5f3c7ae2" providerId="ADAL" clId="{95178F36-2761-44C9-B5EC-CEEA83D72954}" dt="2021-05-18T15:24:59.166" v="9999" actId="1036"/>
          <ac:spMkLst>
            <pc:docMk/>
            <pc:sldMk cId="494796775" sldId="914"/>
            <ac:spMk id="21" creationId="{F5B75F67-752A-48BA-9749-DF74D6DD4D3D}"/>
          </ac:spMkLst>
        </pc:spChg>
        <pc:spChg chg="add mod">
          <ac:chgData name="Bethany Handysides McKechnie" userId="46a99520-2308-4d46-a33b-ab2a5f3c7ae2" providerId="ADAL" clId="{95178F36-2761-44C9-B5EC-CEEA83D72954}" dt="2021-05-18T15:24:59.166" v="9999" actId="1036"/>
          <ac:spMkLst>
            <pc:docMk/>
            <pc:sldMk cId="494796775" sldId="914"/>
            <ac:spMk id="23" creationId="{648FBD89-97E3-460A-B2FD-BE5197720063}"/>
          </ac:spMkLst>
        </pc:spChg>
        <pc:spChg chg="mod">
          <ac:chgData name="Bethany Handysides McKechnie" userId="46a99520-2308-4d46-a33b-ab2a5f3c7ae2" providerId="ADAL" clId="{95178F36-2761-44C9-B5EC-CEEA83D72954}" dt="2021-05-18T15:24:59.166" v="9999" actId="1036"/>
          <ac:spMkLst>
            <pc:docMk/>
            <pc:sldMk cId="494796775" sldId="914"/>
            <ac:spMk id="28" creationId="{D8B6E2E6-3591-4517-9174-C1C21FD46C39}"/>
          </ac:spMkLst>
        </pc:spChg>
        <pc:picChg chg="mod">
          <ac:chgData name="Bethany Handysides McKechnie" userId="46a99520-2308-4d46-a33b-ab2a5f3c7ae2" providerId="ADAL" clId="{95178F36-2761-44C9-B5EC-CEEA83D72954}" dt="2021-05-18T15:19:05.596" v="9149" actId="1076"/>
          <ac:picMkLst>
            <pc:docMk/>
            <pc:sldMk cId="494796775" sldId="914"/>
            <ac:picMk id="20" creationId="{B7BA2096-CE10-4301-96DC-CD312DDD2865}"/>
          </ac:picMkLst>
        </pc:picChg>
        <pc:picChg chg="mod">
          <ac:chgData name="Bethany Handysides McKechnie" userId="46a99520-2308-4d46-a33b-ab2a5f3c7ae2" providerId="ADAL" clId="{95178F36-2761-44C9-B5EC-CEEA83D72954}" dt="2021-05-18T15:19:05.596" v="9149" actId="1076"/>
          <ac:picMkLst>
            <pc:docMk/>
            <pc:sldMk cId="494796775" sldId="914"/>
            <ac:picMk id="22" creationId="{0FA4A5E8-D643-4836-B16A-3855088F0768}"/>
          </ac:picMkLst>
        </pc:picChg>
      </pc:sldChg>
      <pc:sldChg chg="addSp delSp modSp new del mod">
        <pc:chgData name="Bethany Handysides McKechnie" userId="46a99520-2308-4d46-a33b-ab2a5f3c7ae2" providerId="ADAL" clId="{95178F36-2761-44C9-B5EC-CEEA83D72954}" dt="2021-05-18T08:53:04.109" v="2487" actId="2696"/>
        <pc:sldMkLst>
          <pc:docMk/>
          <pc:sldMk cId="58386721" sldId="915"/>
        </pc:sldMkLst>
        <pc:spChg chg="del">
          <ac:chgData name="Bethany Handysides McKechnie" userId="46a99520-2308-4d46-a33b-ab2a5f3c7ae2" providerId="ADAL" clId="{95178F36-2761-44C9-B5EC-CEEA83D72954}" dt="2021-05-17T10:36:08.615" v="300" actId="478"/>
          <ac:spMkLst>
            <pc:docMk/>
            <pc:sldMk cId="58386721" sldId="915"/>
            <ac:spMk id="2" creationId="{54E374D6-1B5B-4522-B416-0CAE3646B62A}"/>
          </ac:spMkLst>
        </pc:spChg>
        <pc:spChg chg="del">
          <ac:chgData name="Bethany Handysides McKechnie" userId="46a99520-2308-4d46-a33b-ab2a5f3c7ae2" providerId="ADAL" clId="{95178F36-2761-44C9-B5EC-CEEA83D72954}" dt="2021-05-17T10:36:09.443" v="301" actId="478"/>
          <ac:spMkLst>
            <pc:docMk/>
            <pc:sldMk cId="58386721" sldId="915"/>
            <ac:spMk id="3" creationId="{A28D3B9A-0B2F-4850-9D27-196DEC63CB60}"/>
          </ac:spMkLst>
        </pc:spChg>
        <pc:spChg chg="add mod">
          <ac:chgData name="Bethany Handysides McKechnie" userId="46a99520-2308-4d46-a33b-ab2a5f3c7ae2" providerId="ADAL" clId="{95178F36-2761-44C9-B5EC-CEEA83D72954}" dt="2021-05-17T10:36:10.295" v="302"/>
          <ac:spMkLst>
            <pc:docMk/>
            <pc:sldMk cId="58386721" sldId="915"/>
            <ac:spMk id="4" creationId="{3E37FB49-6CC7-42E8-B186-BB18636843B7}"/>
          </ac:spMkLst>
        </pc:spChg>
        <pc:spChg chg="add mod">
          <ac:chgData name="Bethany Handysides McKechnie" userId="46a99520-2308-4d46-a33b-ab2a5f3c7ae2" providerId="ADAL" clId="{95178F36-2761-44C9-B5EC-CEEA83D72954}" dt="2021-05-17T10:36:17.474" v="329" actId="20577"/>
          <ac:spMkLst>
            <pc:docMk/>
            <pc:sldMk cId="58386721" sldId="915"/>
            <ac:spMk id="5" creationId="{D2548789-40F6-4F7D-9564-8ED5B69B9F1C}"/>
          </ac:spMkLst>
        </pc:spChg>
      </pc:sldChg>
      <pc:sldChg chg="addSp delSp modSp new add del mod ord modNotesTx">
        <pc:chgData name="Bethany Handysides McKechnie" userId="46a99520-2308-4d46-a33b-ab2a5f3c7ae2" providerId="ADAL" clId="{95178F36-2761-44C9-B5EC-CEEA83D72954}" dt="2021-05-19T11:21:02.445" v="11073" actId="207"/>
        <pc:sldMkLst>
          <pc:docMk/>
          <pc:sldMk cId="181153624" sldId="915"/>
        </pc:sldMkLst>
        <pc:spChg chg="del">
          <ac:chgData name="Bethany Handysides McKechnie" userId="46a99520-2308-4d46-a33b-ab2a5f3c7ae2" providerId="ADAL" clId="{95178F36-2761-44C9-B5EC-CEEA83D72954}" dt="2021-05-18T09:04:16.362" v="2494" actId="478"/>
          <ac:spMkLst>
            <pc:docMk/>
            <pc:sldMk cId="181153624" sldId="915"/>
            <ac:spMk id="2" creationId="{24443FB0-B070-4C07-9C98-6FEA071B2396}"/>
          </ac:spMkLst>
        </pc:spChg>
        <pc:spChg chg="del">
          <ac:chgData name="Bethany Handysides McKechnie" userId="46a99520-2308-4d46-a33b-ab2a5f3c7ae2" providerId="ADAL" clId="{95178F36-2761-44C9-B5EC-CEEA83D72954}" dt="2021-05-18T09:04:17.648" v="2495" actId="478"/>
          <ac:spMkLst>
            <pc:docMk/>
            <pc:sldMk cId="181153624" sldId="915"/>
            <ac:spMk id="3" creationId="{FDAF712A-9AE8-4761-B0BD-26FD503C1F09}"/>
          </ac:spMkLst>
        </pc:spChg>
        <pc:spChg chg="add mod">
          <ac:chgData name="Bethany Handysides McKechnie" userId="46a99520-2308-4d46-a33b-ab2a5f3c7ae2" providerId="ADAL" clId="{95178F36-2761-44C9-B5EC-CEEA83D72954}" dt="2021-05-18T09:04:18.654" v="2496"/>
          <ac:spMkLst>
            <pc:docMk/>
            <pc:sldMk cId="181153624" sldId="915"/>
            <ac:spMk id="4" creationId="{BD4939EF-0AC4-454E-8C1C-778C0AB4FB99}"/>
          </ac:spMkLst>
        </pc:spChg>
        <pc:spChg chg="add mod">
          <ac:chgData name="Bethany Handysides McKechnie" userId="46a99520-2308-4d46-a33b-ab2a5f3c7ae2" providerId="ADAL" clId="{95178F36-2761-44C9-B5EC-CEEA83D72954}" dt="2021-05-18T10:49:44.307" v="8023" actId="20577"/>
          <ac:spMkLst>
            <pc:docMk/>
            <pc:sldMk cId="181153624" sldId="915"/>
            <ac:spMk id="5" creationId="{F28851E3-CAD6-40A3-858C-64DAEF27B4E1}"/>
          </ac:spMkLst>
        </pc:spChg>
        <pc:spChg chg="add del mod">
          <ac:chgData name="Bethany Handysides McKechnie" userId="46a99520-2308-4d46-a33b-ab2a5f3c7ae2" providerId="ADAL" clId="{95178F36-2761-44C9-B5EC-CEEA83D72954}" dt="2021-05-18T09:04:57.621" v="2506" actId="478"/>
          <ac:spMkLst>
            <pc:docMk/>
            <pc:sldMk cId="181153624" sldId="915"/>
            <ac:spMk id="6" creationId="{1E732BEF-28FA-462D-A815-FE7A46BB87E4}"/>
          </ac:spMkLst>
        </pc:spChg>
        <pc:spChg chg="add del mod">
          <ac:chgData name="Bethany Handysides McKechnie" userId="46a99520-2308-4d46-a33b-ab2a5f3c7ae2" providerId="ADAL" clId="{95178F36-2761-44C9-B5EC-CEEA83D72954}" dt="2021-05-18T09:04:57.621" v="2506" actId="478"/>
          <ac:spMkLst>
            <pc:docMk/>
            <pc:sldMk cId="181153624" sldId="915"/>
            <ac:spMk id="7" creationId="{95CF8B5B-FD35-4C08-9352-5AB3B4939550}"/>
          </ac:spMkLst>
        </pc:spChg>
        <pc:spChg chg="add del mod">
          <ac:chgData name="Bethany Handysides McKechnie" userId="46a99520-2308-4d46-a33b-ab2a5f3c7ae2" providerId="ADAL" clId="{95178F36-2761-44C9-B5EC-CEEA83D72954}" dt="2021-05-18T09:04:57.621" v="2506" actId="478"/>
          <ac:spMkLst>
            <pc:docMk/>
            <pc:sldMk cId="181153624" sldId="915"/>
            <ac:spMk id="8" creationId="{19473165-7117-4073-A374-8A8E8F286452}"/>
          </ac:spMkLst>
        </pc:spChg>
        <pc:spChg chg="add del mod">
          <ac:chgData name="Bethany Handysides McKechnie" userId="46a99520-2308-4d46-a33b-ab2a5f3c7ae2" providerId="ADAL" clId="{95178F36-2761-44C9-B5EC-CEEA83D72954}" dt="2021-05-18T09:15:41.635" v="3398" actId="478"/>
          <ac:spMkLst>
            <pc:docMk/>
            <pc:sldMk cId="181153624" sldId="915"/>
            <ac:spMk id="9" creationId="{7B68E32B-E9D9-47A2-94C6-A8E5464455C0}"/>
          </ac:spMkLst>
        </pc:spChg>
        <pc:spChg chg="add del mod">
          <ac:chgData name="Bethany Handysides McKechnie" userId="46a99520-2308-4d46-a33b-ab2a5f3c7ae2" providerId="ADAL" clId="{95178F36-2761-44C9-B5EC-CEEA83D72954}" dt="2021-05-18T09:20:27.916" v="3412" actId="478"/>
          <ac:spMkLst>
            <pc:docMk/>
            <pc:sldMk cId="181153624" sldId="915"/>
            <ac:spMk id="10" creationId="{4C802C9E-A5EE-4FD8-AD1F-BDCC32EEF557}"/>
          </ac:spMkLst>
        </pc:spChg>
        <pc:spChg chg="add del mod ord">
          <ac:chgData name="Bethany Handysides McKechnie" userId="46a99520-2308-4d46-a33b-ab2a5f3c7ae2" providerId="ADAL" clId="{95178F36-2761-44C9-B5EC-CEEA83D72954}" dt="2021-05-18T09:20:28.292" v="3413" actId="478"/>
          <ac:spMkLst>
            <pc:docMk/>
            <pc:sldMk cId="181153624" sldId="915"/>
            <ac:spMk id="11" creationId="{3232EF41-ADAC-4A93-9368-4653B7BC8BF2}"/>
          </ac:spMkLst>
        </pc:spChg>
        <pc:spChg chg="add del mod">
          <ac:chgData name="Bethany Handysides McKechnie" userId="46a99520-2308-4d46-a33b-ab2a5f3c7ae2" providerId="ADAL" clId="{95178F36-2761-44C9-B5EC-CEEA83D72954}" dt="2021-05-18T09:20:11.829" v="3401" actId="478"/>
          <ac:spMkLst>
            <pc:docMk/>
            <pc:sldMk cId="181153624" sldId="915"/>
            <ac:spMk id="12" creationId="{D720D4F8-FB03-4B2C-B0E8-0B6EF1B7A123}"/>
          </ac:spMkLst>
        </pc:spChg>
        <pc:spChg chg="add del mod">
          <ac:chgData name="Bethany Handysides McKechnie" userId="46a99520-2308-4d46-a33b-ab2a5f3c7ae2" providerId="ADAL" clId="{95178F36-2761-44C9-B5EC-CEEA83D72954}" dt="2021-05-18T09:14:55.697" v="3381" actId="478"/>
          <ac:spMkLst>
            <pc:docMk/>
            <pc:sldMk cId="181153624" sldId="915"/>
            <ac:spMk id="13" creationId="{96F0E289-5D6C-4546-843E-180833CFB3E7}"/>
          </ac:spMkLst>
        </pc:spChg>
        <pc:spChg chg="add del mod">
          <ac:chgData name="Bethany Handysides McKechnie" userId="46a99520-2308-4d46-a33b-ab2a5f3c7ae2" providerId="ADAL" clId="{95178F36-2761-44C9-B5EC-CEEA83D72954}" dt="2021-05-18T09:14:53.596" v="3379" actId="478"/>
          <ac:spMkLst>
            <pc:docMk/>
            <pc:sldMk cId="181153624" sldId="915"/>
            <ac:spMk id="15" creationId="{C0E340A6-34DD-4C1B-9D9A-2801A69284CF}"/>
          </ac:spMkLst>
        </pc:spChg>
        <pc:spChg chg="add mod">
          <ac:chgData name="Bethany Handysides McKechnie" userId="46a99520-2308-4d46-a33b-ab2a5f3c7ae2" providerId="ADAL" clId="{95178F36-2761-44C9-B5EC-CEEA83D72954}" dt="2021-05-18T09:21:32.573" v="3430" actId="207"/>
          <ac:spMkLst>
            <pc:docMk/>
            <pc:sldMk cId="181153624" sldId="915"/>
            <ac:spMk id="16" creationId="{B1814BFD-DCCA-4B49-82BC-1438F764731A}"/>
          </ac:spMkLst>
        </pc:spChg>
        <pc:spChg chg="add del mod">
          <ac:chgData name="Bethany Handysides McKechnie" userId="46a99520-2308-4d46-a33b-ab2a5f3c7ae2" providerId="ADAL" clId="{95178F36-2761-44C9-B5EC-CEEA83D72954}" dt="2021-05-18T09:20:44.509" v="3418" actId="478"/>
          <ac:spMkLst>
            <pc:docMk/>
            <pc:sldMk cId="181153624" sldId="915"/>
            <ac:spMk id="17" creationId="{333E76A8-CA4A-454D-A85B-08376194F25B}"/>
          </ac:spMkLst>
        </pc:spChg>
        <pc:spChg chg="add mod">
          <ac:chgData name="Bethany Handysides McKechnie" userId="46a99520-2308-4d46-a33b-ab2a5f3c7ae2" providerId="ADAL" clId="{95178F36-2761-44C9-B5EC-CEEA83D72954}" dt="2021-05-18T09:21:28.360" v="3429" actId="207"/>
          <ac:spMkLst>
            <pc:docMk/>
            <pc:sldMk cId="181153624" sldId="915"/>
            <ac:spMk id="18" creationId="{716964DD-5459-41D5-BAA4-9D0EFC470EB5}"/>
          </ac:spMkLst>
        </pc:spChg>
        <pc:spChg chg="add mod">
          <ac:chgData name="Bethany Handysides McKechnie" userId="46a99520-2308-4d46-a33b-ab2a5f3c7ae2" providerId="ADAL" clId="{95178F36-2761-44C9-B5EC-CEEA83D72954}" dt="2021-05-18T09:21:35.954" v="3431" actId="207"/>
          <ac:spMkLst>
            <pc:docMk/>
            <pc:sldMk cId="181153624" sldId="915"/>
            <ac:spMk id="19" creationId="{112E4169-5BC4-4685-8FCA-9AF3488F2672}"/>
          </ac:spMkLst>
        </pc:spChg>
        <pc:spChg chg="add mod">
          <ac:chgData name="Bethany Handysides McKechnie" userId="46a99520-2308-4d46-a33b-ab2a5f3c7ae2" providerId="ADAL" clId="{95178F36-2761-44C9-B5EC-CEEA83D72954}" dt="2021-05-18T10:49:52.397" v="8024" actId="113"/>
          <ac:spMkLst>
            <pc:docMk/>
            <pc:sldMk cId="181153624" sldId="915"/>
            <ac:spMk id="20" creationId="{1B1B7EAF-4947-427D-9CDC-B47E62F389A9}"/>
          </ac:spMkLst>
        </pc:spChg>
        <pc:spChg chg="add mod">
          <ac:chgData name="Bethany Handysides McKechnie" userId="46a99520-2308-4d46-a33b-ab2a5f3c7ae2" providerId="ADAL" clId="{95178F36-2761-44C9-B5EC-CEEA83D72954}" dt="2021-05-18T10:49:58.165" v="8026" actId="113"/>
          <ac:spMkLst>
            <pc:docMk/>
            <pc:sldMk cId="181153624" sldId="915"/>
            <ac:spMk id="21" creationId="{E32C1AD0-1B5F-422C-838A-248E649CC4BF}"/>
          </ac:spMkLst>
        </pc:spChg>
        <pc:spChg chg="add mod">
          <ac:chgData name="Bethany Handysides McKechnie" userId="46a99520-2308-4d46-a33b-ab2a5f3c7ae2" providerId="ADAL" clId="{95178F36-2761-44C9-B5EC-CEEA83D72954}" dt="2021-05-18T10:49:55.168" v="8025" actId="113"/>
          <ac:spMkLst>
            <pc:docMk/>
            <pc:sldMk cId="181153624" sldId="915"/>
            <ac:spMk id="22" creationId="{EBB9C1A2-BAB4-4EBF-AF6A-E177B1F082D2}"/>
          </ac:spMkLst>
        </pc:spChg>
        <pc:spChg chg="add mod">
          <ac:chgData name="Bethany Handysides McKechnie" userId="46a99520-2308-4d46-a33b-ab2a5f3c7ae2" providerId="ADAL" clId="{95178F36-2761-44C9-B5EC-CEEA83D72954}" dt="2021-05-18T10:40:11.935" v="7965" actId="207"/>
          <ac:spMkLst>
            <pc:docMk/>
            <pc:sldMk cId="181153624" sldId="915"/>
            <ac:spMk id="23" creationId="{27D7950A-4156-45DC-930C-DD8954A9B0A4}"/>
          </ac:spMkLst>
        </pc:spChg>
        <pc:spChg chg="add mod">
          <ac:chgData name="Bethany Handysides McKechnie" userId="46a99520-2308-4d46-a33b-ab2a5f3c7ae2" providerId="ADAL" clId="{95178F36-2761-44C9-B5EC-CEEA83D72954}" dt="2021-05-18T10:42:19.401" v="7974" actId="207"/>
          <ac:spMkLst>
            <pc:docMk/>
            <pc:sldMk cId="181153624" sldId="915"/>
            <ac:spMk id="24" creationId="{04DD50C0-322A-41CE-8D34-E4F8D1DCB9D7}"/>
          </ac:spMkLst>
        </pc:spChg>
        <pc:spChg chg="add mod">
          <ac:chgData name="Bethany Handysides McKechnie" userId="46a99520-2308-4d46-a33b-ab2a5f3c7ae2" providerId="ADAL" clId="{95178F36-2761-44C9-B5EC-CEEA83D72954}" dt="2021-05-18T10:48:48.760" v="8013" actId="1076"/>
          <ac:spMkLst>
            <pc:docMk/>
            <pc:sldMk cId="181153624" sldId="915"/>
            <ac:spMk id="25" creationId="{D4D3BA25-447B-42C0-9B06-90FAE8E7E36E}"/>
          </ac:spMkLst>
        </pc:spChg>
        <pc:picChg chg="add mod">
          <ac:chgData name="Bethany Handysides McKechnie" userId="46a99520-2308-4d46-a33b-ab2a5f3c7ae2" providerId="ADAL" clId="{95178F36-2761-44C9-B5EC-CEEA83D72954}" dt="2021-05-18T10:47:15.358" v="7998" actId="1076"/>
          <ac:picMkLst>
            <pc:docMk/>
            <pc:sldMk cId="181153624" sldId="915"/>
            <ac:picMk id="27" creationId="{C3AA7E40-57E6-401D-B787-CA6B36F6A581}"/>
          </ac:picMkLst>
        </pc:picChg>
        <pc:picChg chg="add mod">
          <ac:chgData name="Bethany Handysides McKechnie" userId="46a99520-2308-4d46-a33b-ab2a5f3c7ae2" providerId="ADAL" clId="{95178F36-2761-44C9-B5EC-CEEA83D72954}" dt="2021-05-18T10:48:00.086" v="8005" actId="1076"/>
          <ac:picMkLst>
            <pc:docMk/>
            <pc:sldMk cId="181153624" sldId="915"/>
            <ac:picMk id="29" creationId="{AC0C376F-3BD6-46E5-9DEA-9A3F74C647E0}"/>
          </ac:picMkLst>
        </pc:picChg>
        <pc:picChg chg="add mod">
          <ac:chgData name="Bethany Handysides McKechnie" userId="46a99520-2308-4d46-a33b-ab2a5f3c7ae2" providerId="ADAL" clId="{95178F36-2761-44C9-B5EC-CEEA83D72954}" dt="2021-05-18T10:48:52.714" v="8014" actId="14100"/>
          <ac:picMkLst>
            <pc:docMk/>
            <pc:sldMk cId="181153624" sldId="915"/>
            <ac:picMk id="31" creationId="{E7322CFF-EE9D-4CBD-A94B-B736EC8983F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26271742571048"/>
          <c:y val="3.3296844000626429E-2"/>
          <c:w val="0.73255531616815484"/>
          <c:h val="1"/>
        </c:manualLayout>
      </c:layout>
      <c:doughnutChart>
        <c:varyColors val="1"/>
        <c:ser>
          <c:idx val="0"/>
          <c:order val="0"/>
          <c:tx>
            <c:strRef>
              <c:f>Sheet1!$B$1</c:f>
              <c:strCache>
                <c:ptCount val="1"/>
                <c:pt idx="0">
                  <c:v>Column2</c:v>
                </c:pt>
              </c:strCache>
            </c:strRef>
          </c:tx>
          <c:dPt>
            <c:idx val="0"/>
            <c:bubble3D val="0"/>
            <c:spPr>
              <a:solidFill>
                <a:srgbClr val="534481"/>
              </a:solidFill>
              <a:ln>
                <a:noFill/>
              </a:ln>
              <a:effectLst/>
            </c:spPr>
            <c:extLst>
              <c:ext xmlns:c16="http://schemas.microsoft.com/office/drawing/2014/chart" uri="{C3380CC4-5D6E-409C-BE32-E72D297353CC}">
                <c16:uniqueId val="{00000001-00FE-4B76-8FA3-3F7070A23B09}"/>
              </c:ext>
            </c:extLst>
          </c:dPt>
          <c:dPt>
            <c:idx val="1"/>
            <c:bubble3D val="0"/>
            <c:spPr>
              <a:solidFill>
                <a:srgbClr val="92AF2B"/>
              </a:solidFill>
              <a:ln>
                <a:noFill/>
              </a:ln>
              <a:effectLst/>
            </c:spPr>
            <c:extLst>
              <c:ext xmlns:c16="http://schemas.microsoft.com/office/drawing/2014/chart" uri="{C3380CC4-5D6E-409C-BE32-E72D297353CC}">
                <c16:uniqueId val="{00000003-00FE-4B76-8FA3-3F7070A23B09}"/>
              </c:ext>
            </c:extLst>
          </c:dPt>
          <c:dPt>
            <c:idx val="2"/>
            <c:bubble3D val="0"/>
            <c:spPr>
              <a:solidFill>
                <a:srgbClr val="006373"/>
              </a:solidFill>
              <a:ln>
                <a:noFill/>
              </a:ln>
              <a:effectLst/>
            </c:spPr>
            <c:extLst>
              <c:ext xmlns:c16="http://schemas.microsoft.com/office/drawing/2014/chart" uri="{C3380CC4-5D6E-409C-BE32-E72D297353CC}">
                <c16:uniqueId val="{00000005-00FE-4B76-8FA3-3F7070A23B09}"/>
              </c:ext>
            </c:extLst>
          </c:dPt>
          <c:dPt>
            <c:idx val="3"/>
            <c:bubble3D val="0"/>
            <c:spPr>
              <a:solidFill>
                <a:srgbClr val="F15A22"/>
              </a:solidFill>
              <a:ln>
                <a:noFill/>
              </a:ln>
              <a:effectLst/>
            </c:spPr>
            <c:extLst>
              <c:ext xmlns:c16="http://schemas.microsoft.com/office/drawing/2014/chart" uri="{C3380CC4-5D6E-409C-BE32-E72D297353CC}">
                <c16:uniqueId val="{00000007-00FE-4B76-8FA3-3F7070A23B09}"/>
              </c:ext>
            </c:extLst>
          </c:dPt>
          <c:dPt>
            <c:idx val="4"/>
            <c:bubble3D val="0"/>
            <c:spPr>
              <a:solidFill>
                <a:srgbClr val="009DB5"/>
              </a:solidFill>
              <a:ln>
                <a:noFill/>
              </a:ln>
              <a:effectLst/>
            </c:spPr>
            <c:extLst>
              <c:ext xmlns:c16="http://schemas.microsoft.com/office/drawing/2014/chart" uri="{C3380CC4-5D6E-409C-BE32-E72D297353CC}">
                <c16:uniqueId val="{00000009-00FE-4B76-8FA3-3F7070A23B09}"/>
              </c:ext>
            </c:extLst>
          </c:dPt>
          <c:dPt>
            <c:idx val="5"/>
            <c:bubble3D val="0"/>
            <c:spPr>
              <a:solidFill>
                <a:srgbClr val="9E7FBA"/>
              </a:solidFill>
              <a:ln>
                <a:noFill/>
              </a:ln>
              <a:effectLst/>
            </c:spPr>
            <c:extLst>
              <c:ext xmlns:c16="http://schemas.microsoft.com/office/drawing/2014/chart" uri="{C3380CC4-5D6E-409C-BE32-E72D297353CC}">
                <c16:uniqueId val="{0000000B-00FE-4B76-8FA3-3F7070A23B09}"/>
              </c:ext>
            </c:extLst>
          </c:dPt>
          <c:dLbls>
            <c:delete val="1"/>
          </c:dLbls>
          <c:cat>
            <c:strRef>
              <c:f>Sheet1!$A$2:$A$7</c:f>
              <c:strCache>
                <c:ptCount val="6"/>
                <c:pt idx="0">
                  <c:v>Food and Drink</c:v>
                </c:pt>
                <c:pt idx="1">
                  <c:v>Financial and Business Services</c:v>
                </c:pt>
                <c:pt idx="2">
                  <c:v>Life Sciences</c:v>
                </c:pt>
                <c:pt idx="3">
                  <c:v>Energy (including Renewables)</c:v>
                </c:pt>
                <c:pt idx="4">
                  <c:v>Sustainable Tourism (Tourism related Industries)</c:v>
                </c:pt>
                <c:pt idx="5">
                  <c:v>Creative Industries (including Digital)</c:v>
                </c:pt>
              </c:strCache>
            </c:strRef>
          </c:cat>
          <c:val>
            <c:numRef>
              <c:f>Sheet1!$B$2:$B$7</c:f>
              <c:numCache>
                <c:formatCode>General</c:formatCode>
                <c:ptCount val="6"/>
                <c:pt idx="0">
                  <c:v>17450</c:v>
                </c:pt>
                <c:pt idx="1">
                  <c:v>79000</c:v>
                </c:pt>
                <c:pt idx="2">
                  <c:v>6800</c:v>
                </c:pt>
                <c:pt idx="3">
                  <c:v>8100</c:v>
                </c:pt>
                <c:pt idx="4">
                  <c:v>63000</c:v>
                </c:pt>
                <c:pt idx="5">
                  <c:v>28475</c:v>
                </c:pt>
              </c:numCache>
            </c:numRef>
          </c:val>
          <c:extLst>
            <c:ext xmlns:c16="http://schemas.microsoft.com/office/drawing/2014/chart" uri="{C3380CC4-5D6E-409C-BE32-E72D297353CC}">
              <c16:uniqueId val="{0000000C-00FE-4B76-8FA3-3F7070A23B09}"/>
            </c:ext>
          </c:extLst>
        </c:ser>
        <c:dLbls>
          <c:showLegendKey val="0"/>
          <c:showVal val="1"/>
          <c:showCatName val="0"/>
          <c:showSerName val="0"/>
          <c:showPercent val="0"/>
          <c:showBubbleSize val="0"/>
          <c:showLeaderLines val="1"/>
        </c:dLbls>
        <c:firstSliceAng val="272"/>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9DB5"/>
              </a:solidFill>
              <a:round/>
            </a:ln>
            <a:effectLst/>
          </c:spPr>
          <c:marker>
            <c:symbol val="none"/>
          </c:marker>
          <c:dLbls>
            <c:dLbl>
              <c:idx val="0"/>
              <c:layout>
                <c:manualLayout>
                  <c:x val="-3.1046354497941353E-2"/>
                  <c:y val="4.0849605247139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29-4C9E-9744-7A89C8071812}"/>
                </c:ext>
              </c:extLst>
            </c:dLbl>
            <c:dLbl>
              <c:idx val="1"/>
              <c:layout>
                <c:manualLayout>
                  <c:x val="-7.969448832662436E-2"/>
                  <c:y val="-4.0777770132169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29-4C9E-9744-7A89C8071812}"/>
                </c:ext>
              </c:extLst>
            </c:dLbl>
            <c:dLbl>
              <c:idx val="2"/>
              <c:layout>
                <c:manualLayout>
                  <c:x val="-7.8102367583140209E-2"/>
                  <c:y val="-2.1571328866449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29-4C9E-9744-7A89C8071812}"/>
                </c:ext>
              </c:extLst>
            </c:dLbl>
            <c:dLbl>
              <c:idx val="3"/>
              <c:layout>
                <c:manualLayout>
                  <c:x val="-4.7144464237614619E-2"/>
                  <c:y val="5.0452825879999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29-4C9E-9744-7A89C8071812}"/>
                </c:ext>
              </c:extLst>
            </c:dLbl>
            <c:dLbl>
              <c:idx val="4"/>
              <c:layout>
                <c:manualLayout>
                  <c:x val="-8.4736204014324218E-2"/>
                  <c:y val="-4.5579380448598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29-4C9E-9744-7A89C8071812}"/>
                </c:ext>
              </c:extLst>
            </c:dLbl>
            <c:dLbl>
              <c:idx val="5"/>
              <c:layout>
                <c:manualLayout>
                  <c:x val="-5.8200858289588028E-2"/>
                  <c:y val="-5.0380990765028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29-4C9E-9744-7A89C8071812}"/>
                </c:ext>
              </c:extLst>
            </c:dLbl>
            <c:dLbl>
              <c:idx val="6"/>
              <c:layout>
                <c:manualLayout>
                  <c:x val="-6.262341591037747E-2"/>
                  <c:y val="4.0849605247139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29-4C9E-9744-7A89C8071812}"/>
                </c:ext>
              </c:extLst>
            </c:dLbl>
            <c:dLbl>
              <c:idx val="8"/>
              <c:layout>
                <c:manualLayout>
                  <c:x val="-4.7144464237614619E-2"/>
                  <c:y val="5.1453539100732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29-4C9E-9744-7A89C8071812}"/>
                </c:ext>
              </c:extLst>
            </c:dLbl>
            <c:dLbl>
              <c:idx val="9"/>
              <c:layout>
                <c:manualLayout>
                  <c:x val="-3.3876791375246691E-2"/>
                  <c:y val="-6.0933250839342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129-4C9E-9744-7A89C8071812}"/>
                </c:ext>
              </c:extLst>
            </c:dLbl>
            <c:dLbl>
              <c:idx val="10"/>
              <c:layout>
                <c:manualLayout>
                  <c:x val="-3.3876791375246525E-2"/>
                  <c:y val="3.12463846142794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29-4C9E-9744-7A89C8071812}"/>
                </c:ext>
              </c:extLst>
            </c:dLbl>
            <c:dLbl>
              <c:idx val="11"/>
              <c:layout>
                <c:manualLayout>
                  <c:x val="-4.4933185427219934E-2"/>
                  <c:y val="-5.0380990765028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129-4C9E-9744-7A89C8071812}"/>
                </c:ext>
              </c:extLst>
            </c:dLbl>
            <c:dLbl>
              <c:idx val="12"/>
              <c:layout>
                <c:manualLayout>
                  <c:x val="-1.6186560892089072E-2"/>
                  <c:y val="2.6444774297849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29-4C9E-9744-7A89C80718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Sheet 0'!$C$7:$P$7</c:f>
              <c:numCache>
                <c:formatCode>mmm\-yy</c:formatCode>
                <c:ptCount val="14"/>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numCache>
            </c:numRef>
          </c:cat>
          <c:val>
            <c:numRef>
              <c:f>'Data Sheet 0'!$C$16:$P$16</c:f>
              <c:numCache>
                <c:formatCode>_-* #,##0_-;\-* #,##0_-;_-* "-"??_-;_-@_-</c:formatCode>
                <c:ptCount val="14"/>
                <c:pt idx="0">
                  <c:v>60556</c:v>
                </c:pt>
                <c:pt idx="1">
                  <c:v>87958</c:v>
                </c:pt>
                <c:pt idx="2">
                  <c:v>105815</c:v>
                </c:pt>
                <c:pt idx="3">
                  <c:v>109774</c:v>
                </c:pt>
                <c:pt idx="4">
                  <c:v>112103</c:v>
                </c:pt>
                <c:pt idx="5">
                  <c:v>112819</c:v>
                </c:pt>
                <c:pt idx="6">
                  <c:v>113007</c:v>
                </c:pt>
                <c:pt idx="7">
                  <c:v>112379</c:v>
                </c:pt>
                <c:pt idx="8">
                  <c:v>113423</c:v>
                </c:pt>
                <c:pt idx="9">
                  <c:v>114322</c:v>
                </c:pt>
                <c:pt idx="10">
                  <c:v>115157</c:v>
                </c:pt>
                <c:pt idx="11">
                  <c:v>116359</c:v>
                </c:pt>
                <c:pt idx="12">
                  <c:v>117041</c:v>
                </c:pt>
                <c:pt idx="13">
                  <c:v>118617</c:v>
                </c:pt>
              </c:numCache>
            </c:numRef>
          </c:val>
          <c:smooth val="0"/>
          <c:extLst>
            <c:ext xmlns:c16="http://schemas.microsoft.com/office/drawing/2014/chart" uri="{C3380CC4-5D6E-409C-BE32-E72D297353CC}">
              <c16:uniqueId val="{00000000-5129-4C9E-9744-7A89C8071812}"/>
            </c:ext>
          </c:extLst>
        </c:ser>
        <c:dLbls>
          <c:dLblPos val="t"/>
          <c:showLegendKey val="0"/>
          <c:showVal val="1"/>
          <c:showCatName val="0"/>
          <c:showSerName val="0"/>
          <c:showPercent val="0"/>
          <c:showBubbleSize val="0"/>
        </c:dLbls>
        <c:smooth val="0"/>
        <c:axId val="549075248"/>
        <c:axId val="549076888"/>
      </c:lineChart>
      <c:dateAx>
        <c:axId val="5490752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9076888"/>
        <c:crosses val="autoZero"/>
        <c:auto val="1"/>
        <c:lblOffset val="100"/>
        <c:baseTimeUnit val="months"/>
      </c:dateAx>
      <c:valAx>
        <c:axId val="549076888"/>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907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6174C-6C8F-4637-B6DA-30545E74237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AD5B3811-5765-491A-AA01-457E5A02B17A}">
      <dgm:prSet phldrT="[Text]" custT="1"/>
      <dgm:spPr>
        <a:solidFill>
          <a:srgbClr val="9E7FBA"/>
        </a:solidFill>
        <a:ln>
          <a:solidFill>
            <a:srgbClr val="9E7FBA"/>
          </a:solidFill>
        </a:ln>
      </dgm:spPr>
      <dgm:t>
        <a:bodyPr/>
        <a:lstStyle/>
        <a:p>
          <a:r>
            <a:rPr lang="en-US" sz="1200" b="1" dirty="0"/>
            <a:t>A - Agriculture, forestry &amp; fishing</a:t>
          </a:r>
        </a:p>
      </dgm:t>
    </dgm:pt>
    <dgm:pt modelId="{DC5C411E-6305-4C0A-BD8D-ADC47A919F87}" type="parTrans" cxnId="{C12B4DFA-F012-4721-B5DF-A91A15B62189}">
      <dgm:prSet/>
      <dgm:spPr/>
      <dgm:t>
        <a:bodyPr/>
        <a:lstStyle/>
        <a:p>
          <a:endParaRPr lang="en-US" sz="1200"/>
        </a:p>
      </dgm:t>
    </dgm:pt>
    <dgm:pt modelId="{EE438B5F-ABC8-4E1B-9AAA-A65F264CEF94}" type="sibTrans" cxnId="{C12B4DFA-F012-4721-B5DF-A91A15B62189}">
      <dgm:prSet/>
      <dgm:spPr/>
      <dgm:t>
        <a:bodyPr/>
        <a:lstStyle/>
        <a:p>
          <a:endParaRPr lang="en-US" sz="1200"/>
        </a:p>
      </dgm:t>
    </dgm:pt>
    <dgm:pt modelId="{37C2F331-F3F1-4B87-9C5B-6AD92EAFAA26}">
      <dgm:prSet phldrT="[Text]" custT="1"/>
      <dgm:spPr/>
      <dgm:t>
        <a:bodyPr/>
        <a:lstStyle/>
        <a:p>
          <a:r>
            <a:rPr lang="en-US" sz="1000" b="1" i="0" dirty="0">
              <a:latin typeface="Arial" panose="020B0604020202020204" pitchFamily="34" charset="0"/>
              <a:cs typeface="Arial" panose="020B0604020202020204" pitchFamily="34" charset="0"/>
            </a:rPr>
            <a:t>MyWoW</a:t>
          </a:r>
          <a:r>
            <a:rPr lang="en-US" sz="1000" b="0" i="0" dirty="0">
              <a:latin typeface="Arial" panose="020B0604020202020204" pitchFamily="34" charset="0"/>
              <a:cs typeface="Arial" panose="020B0604020202020204" pitchFamily="34" charset="0"/>
            </a:rPr>
            <a:t>: Animal, land &amp; Environment (38)</a:t>
          </a:r>
          <a:endParaRPr lang="en-US" sz="1000" i="0" dirty="0"/>
        </a:p>
      </dgm:t>
    </dgm:pt>
    <dgm:pt modelId="{E38EF402-1684-4635-9C86-CDE1AA168BA3}" type="parTrans" cxnId="{1F235ADE-47E1-4C20-A192-522AA195D62D}">
      <dgm:prSet/>
      <dgm:spPr/>
      <dgm:t>
        <a:bodyPr/>
        <a:lstStyle/>
        <a:p>
          <a:endParaRPr lang="en-US" sz="1200"/>
        </a:p>
      </dgm:t>
    </dgm:pt>
    <dgm:pt modelId="{8462A3F1-08E8-4D31-9DDF-394C32A1FA29}" type="sibTrans" cxnId="{1F235ADE-47E1-4C20-A192-522AA195D62D}">
      <dgm:prSet/>
      <dgm:spPr/>
      <dgm:t>
        <a:bodyPr/>
        <a:lstStyle/>
        <a:p>
          <a:endParaRPr lang="en-US" sz="1200"/>
        </a:p>
      </dgm:t>
    </dgm:pt>
    <dgm:pt modelId="{F86484AA-014D-4074-AC4A-81A4B4E0D50B}">
      <dgm:prSet phldrT="[Text]" custT="1"/>
      <dgm:spPr/>
      <dgm:t>
        <a:bodyPr/>
        <a:lstStyle/>
        <a:p>
          <a:r>
            <a:rPr lang="en-US" sz="1000" dirty="0"/>
            <a:t>e.g. animal technician; agricultural engineer; countryside officer; dog groomer; farm manager/worker; farrier; fishing vessel skipper; environmental consultant; geoscientist; landscaper; meteorologist; vet; zookeeper...</a:t>
          </a:r>
        </a:p>
      </dgm:t>
    </dgm:pt>
    <dgm:pt modelId="{8FD26269-964B-4378-B9ED-0CF464542EC9}" type="parTrans" cxnId="{246ABC3C-9097-460E-9711-3F7AC2F5343F}">
      <dgm:prSet/>
      <dgm:spPr/>
      <dgm:t>
        <a:bodyPr/>
        <a:lstStyle/>
        <a:p>
          <a:endParaRPr lang="en-US" sz="1200"/>
        </a:p>
      </dgm:t>
    </dgm:pt>
    <dgm:pt modelId="{A5BCC000-713A-4B88-9EB2-317428E5A5C9}" type="sibTrans" cxnId="{246ABC3C-9097-460E-9711-3F7AC2F5343F}">
      <dgm:prSet/>
      <dgm:spPr/>
      <dgm:t>
        <a:bodyPr/>
        <a:lstStyle/>
        <a:p>
          <a:endParaRPr lang="en-US" sz="1200"/>
        </a:p>
      </dgm:t>
    </dgm:pt>
    <dgm:pt modelId="{44C3427C-3144-4329-8B8C-0AA1BDF4867D}">
      <dgm:prSet phldrT="[Text]" custT="1"/>
      <dgm:spPr>
        <a:solidFill>
          <a:srgbClr val="534481"/>
        </a:solidFill>
        <a:ln>
          <a:solidFill>
            <a:srgbClr val="534481"/>
          </a:solidFill>
        </a:ln>
      </dgm:spPr>
      <dgm:t>
        <a:bodyPr/>
        <a:lstStyle/>
        <a:p>
          <a:r>
            <a:rPr lang="en-US" sz="1200" b="1" dirty="0"/>
            <a:t>B - Mining &amp; Quarrying</a:t>
          </a:r>
        </a:p>
      </dgm:t>
    </dgm:pt>
    <dgm:pt modelId="{E8DCA208-C65D-475C-9415-4D654E57BE80}" type="parTrans" cxnId="{1ABAFBEE-361B-4441-8C1C-72B085964C43}">
      <dgm:prSet/>
      <dgm:spPr/>
      <dgm:t>
        <a:bodyPr/>
        <a:lstStyle/>
        <a:p>
          <a:endParaRPr lang="en-US" sz="1200"/>
        </a:p>
      </dgm:t>
    </dgm:pt>
    <dgm:pt modelId="{F9B4CBE8-DB41-4C07-B0E1-65DE1C8FCD5D}" type="sibTrans" cxnId="{1ABAFBEE-361B-4441-8C1C-72B085964C43}">
      <dgm:prSet/>
      <dgm:spPr/>
      <dgm:t>
        <a:bodyPr/>
        <a:lstStyle/>
        <a:p>
          <a:endParaRPr lang="en-US" sz="1200"/>
        </a:p>
      </dgm:t>
    </dgm:pt>
    <dgm:pt modelId="{0FB9408D-DA43-4E87-963F-2B58C6BBA393}">
      <dgm:prSet phldrT="[Text]" custT="1"/>
      <dgm:spPr/>
      <dgm:t>
        <a:bodyPr/>
        <a:lstStyle/>
        <a:p>
          <a:r>
            <a:rPr lang="en-US" sz="1000" b="1" dirty="0"/>
            <a:t>MyWoW: NOT USED </a:t>
          </a:r>
          <a:r>
            <a:rPr lang="en-US" sz="1000" dirty="0"/>
            <a:t>too few job profiles - these appear in other classifications</a:t>
          </a:r>
        </a:p>
      </dgm:t>
    </dgm:pt>
    <dgm:pt modelId="{1363AA62-CE93-4B65-A926-FEE62CA40E86}" type="parTrans" cxnId="{B0D678E3-00AE-4827-B92E-FC6DCFE8EE27}">
      <dgm:prSet/>
      <dgm:spPr/>
      <dgm:t>
        <a:bodyPr/>
        <a:lstStyle/>
        <a:p>
          <a:endParaRPr lang="en-US" sz="1200"/>
        </a:p>
      </dgm:t>
    </dgm:pt>
    <dgm:pt modelId="{977CFA58-1320-4A1C-B417-B2C41B01AA4F}" type="sibTrans" cxnId="{B0D678E3-00AE-4827-B92E-FC6DCFE8EE27}">
      <dgm:prSet/>
      <dgm:spPr/>
      <dgm:t>
        <a:bodyPr/>
        <a:lstStyle/>
        <a:p>
          <a:endParaRPr lang="en-US" sz="1200"/>
        </a:p>
      </dgm:t>
    </dgm:pt>
    <dgm:pt modelId="{4A10648C-4863-44E5-96A4-3FF381FBA2AF}">
      <dgm:prSet phldrT="[Text]" custT="1"/>
      <dgm:spPr>
        <a:solidFill>
          <a:srgbClr val="006373"/>
        </a:solidFill>
        <a:ln>
          <a:noFill/>
        </a:ln>
      </dgm:spPr>
      <dgm:t>
        <a:bodyPr/>
        <a:lstStyle/>
        <a:p>
          <a:r>
            <a:rPr lang="en-US" sz="1200" b="1" dirty="0"/>
            <a:t>C - Manufacturing</a:t>
          </a:r>
        </a:p>
      </dgm:t>
    </dgm:pt>
    <dgm:pt modelId="{2B75F07B-EA20-4B87-A002-E09F41F8912C}" type="parTrans" cxnId="{67939FA5-1130-4181-9049-795138A097C9}">
      <dgm:prSet/>
      <dgm:spPr/>
      <dgm:t>
        <a:bodyPr/>
        <a:lstStyle/>
        <a:p>
          <a:endParaRPr lang="en-US" sz="1200"/>
        </a:p>
      </dgm:t>
    </dgm:pt>
    <dgm:pt modelId="{F9DE22BF-06CD-45BE-8C30-95F1465E7D67}" type="sibTrans" cxnId="{67939FA5-1130-4181-9049-795138A097C9}">
      <dgm:prSet/>
      <dgm:spPr/>
      <dgm:t>
        <a:bodyPr/>
        <a:lstStyle/>
        <a:p>
          <a:endParaRPr lang="en-US" sz="1200"/>
        </a:p>
      </dgm:t>
    </dgm:pt>
    <dgm:pt modelId="{8DB16C00-FFD1-4CEC-AADB-6513ADDFC616}">
      <dgm:prSet phldrT="[Text]" custT="1"/>
      <dgm:spPr/>
      <dgm:t>
        <a:bodyPr/>
        <a:lstStyle/>
        <a:p>
          <a:r>
            <a:rPr lang="en-US" sz="1000" b="1" i="0" dirty="0">
              <a:latin typeface="Arial" panose="020B0604020202020204" pitchFamily="34" charset="0"/>
              <a:cs typeface="Arial" panose="020B0604020202020204" pitchFamily="34" charset="0"/>
            </a:rPr>
            <a:t>MyWoW</a:t>
          </a:r>
          <a:r>
            <a:rPr lang="en-US" sz="1000" b="0" i="0" dirty="0">
              <a:latin typeface="Arial" panose="020B0604020202020204" pitchFamily="34" charset="0"/>
              <a:cs typeface="Arial" panose="020B0604020202020204" pitchFamily="34" charset="0"/>
            </a:rPr>
            <a:t>: Manufacturing &amp; Production (23)</a:t>
          </a:r>
          <a:endParaRPr lang="en-US" sz="1000" dirty="0"/>
        </a:p>
      </dgm:t>
    </dgm:pt>
    <dgm:pt modelId="{3F9AB71D-8221-48B8-9037-D4676344F024}" type="parTrans" cxnId="{B48FB504-3028-4777-8536-44738DAEDE9A}">
      <dgm:prSet/>
      <dgm:spPr/>
      <dgm:t>
        <a:bodyPr/>
        <a:lstStyle/>
        <a:p>
          <a:endParaRPr lang="en-US" sz="1200"/>
        </a:p>
      </dgm:t>
    </dgm:pt>
    <dgm:pt modelId="{57A77AC3-789C-47BB-9B6D-2F3204539F5E}" type="sibTrans" cxnId="{B48FB504-3028-4777-8536-44738DAEDE9A}">
      <dgm:prSet/>
      <dgm:spPr/>
      <dgm:t>
        <a:bodyPr/>
        <a:lstStyle/>
        <a:p>
          <a:endParaRPr lang="en-US" sz="1200"/>
        </a:p>
      </dgm:t>
    </dgm:pt>
    <dgm:pt modelId="{595632AF-0887-4AE9-9105-97DCB4B561DA}">
      <dgm:prSet custT="1"/>
      <dgm:spPr/>
      <dgm:t>
        <a:bodyPr/>
        <a:lstStyle/>
        <a:p>
          <a:r>
            <a:rPr lang="en-US" sz="1000" b="0" dirty="0">
              <a:latin typeface="Arial" panose="020B0604020202020204" pitchFamily="34" charset="0"/>
              <a:ea typeface="+mn-ea"/>
              <a:cs typeface="Arial" panose="020B0604020202020204" pitchFamily="34" charset="0"/>
            </a:rPr>
            <a:t> Mineral Surveyor (</a:t>
          </a:r>
          <a:r>
            <a:rPr lang="en-US" sz="1000" b="0" i="1" dirty="0">
              <a:latin typeface="Arial" panose="020B0604020202020204" pitchFamily="34" charset="0"/>
              <a:ea typeface="+mn-ea"/>
              <a:cs typeface="Arial" panose="020B0604020202020204" pitchFamily="34" charset="0"/>
            </a:rPr>
            <a:t>construction &amp; building</a:t>
          </a:r>
          <a:r>
            <a:rPr lang="en-US" sz="1000" b="0" dirty="0">
              <a:latin typeface="Arial" panose="020B0604020202020204" pitchFamily="34" charset="0"/>
              <a:ea typeface="+mn-ea"/>
              <a:cs typeface="Arial" panose="020B0604020202020204" pitchFamily="34" charset="0"/>
            </a:rPr>
            <a:t>)</a:t>
          </a:r>
        </a:p>
      </dgm:t>
    </dgm:pt>
    <dgm:pt modelId="{49002BD1-A307-4B31-87CA-451186C9ECC1}" type="parTrans" cxnId="{F783D344-3B65-4301-9FE0-FBFA12C17087}">
      <dgm:prSet/>
      <dgm:spPr/>
      <dgm:t>
        <a:bodyPr/>
        <a:lstStyle/>
        <a:p>
          <a:endParaRPr lang="en-US"/>
        </a:p>
      </dgm:t>
    </dgm:pt>
    <dgm:pt modelId="{EC4074FB-EC25-49EF-95FF-7B039FB3ECC4}" type="sibTrans" cxnId="{F783D344-3B65-4301-9FE0-FBFA12C17087}">
      <dgm:prSet/>
      <dgm:spPr/>
      <dgm:t>
        <a:bodyPr/>
        <a:lstStyle/>
        <a:p>
          <a:endParaRPr lang="en-US"/>
        </a:p>
      </dgm:t>
    </dgm:pt>
    <dgm:pt modelId="{998E33D8-5B6D-41AA-AB22-48B6476FDDB6}">
      <dgm:prSet phldrT="[Text]" custT="1"/>
      <dgm:spPr/>
      <dgm:t>
        <a:bodyPr/>
        <a:lstStyle/>
        <a:p>
          <a:r>
            <a:rPr lang="en-US" sz="1000" b="0" dirty="0">
              <a:latin typeface="Arial" panose="020B0604020202020204" pitchFamily="34" charset="0"/>
              <a:ea typeface="+mn-ea"/>
              <a:cs typeface="Arial" panose="020B0604020202020204" pitchFamily="34" charset="0"/>
            </a:rPr>
            <a:t> Quarry Engineer (</a:t>
          </a:r>
          <a:r>
            <a:rPr lang="en-US" sz="1000" b="0" i="1" dirty="0">
              <a:latin typeface="Arial" panose="020B0604020202020204" pitchFamily="34" charset="0"/>
              <a:ea typeface="+mn-ea"/>
              <a:cs typeface="Arial" panose="020B0604020202020204" pitchFamily="34" charset="0"/>
            </a:rPr>
            <a:t>Engineering</a:t>
          </a:r>
          <a:r>
            <a:rPr lang="en-US" sz="1000" b="0" dirty="0">
              <a:latin typeface="Arial" panose="020B0604020202020204" pitchFamily="34" charset="0"/>
              <a:ea typeface="+mn-ea"/>
              <a:cs typeface="Arial" panose="020B0604020202020204" pitchFamily="34" charset="0"/>
            </a:rPr>
            <a:t>)</a:t>
          </a:r>
          <a:endParaRPr lang="en-US" sz="1000" b="0" dirty="0"/>
        </a:p>
      </dgm:t>
    </dgm:pt>
    <dgm:pt modelId="{9957969F-D2C6-4A6F-8A7B-D480CEE7AA1E}" type="parTrans" cxnId="{CF877723-4B9D-4BD2-9AA1-456E6EE5B276}">
      <dgm:prSet/>
      <dgm:spPr/>
      <dgm:t>
        <a:bodyPr/>
        <a:lstStyle/>
        <a:p>
          <a:endParaRPr lang="en-US"/>
        </a:p>
      </dgm:t>
    </dgm:pt>
    <dgm:pt modelId="{4A2EFC8F-6BE1-4F48-98B5-CF3065CE9284}" type="sibTrans" cxnId="{CF877723-4B9D-4BD2-9AA1-456E6EE5B276}">
      <dgm:prSet/>
      <dgm:spPr/>
      <dgm:t>
        <a:bodyPr/>
        <a:lstStyle/>
        <a:p>
          <a:endParaRPr lang="en-US"/>
        </a:p>
      </dgm:t>
    </dgm:pt>
    <dgm:pt modelId="{AF878230-FEC4-429A-9620-9135FEFA8DDB}">
      <dgm:prSet phldrT="[Text]" custT="1"/>
      <dgm:spPr/>
      <dgm:t>
        <a:bodyPr/>
        <a:lstStyle/>
        <a:p>
          <a:r>
            <a:rPr lang="en-US" sz="1000" b="0" dirty="0">
              <a:latin typeface="Arial" panose="020B0604020202020204" pitchFamily="34" charset="0"/>
              <a:ea typeface="+mn-ea"/>
              <a:cs typeface="Arial" panose="020B0604020202020204" pitchFamily="34" charset="0"/>
            </a:rPr>
            <a:t>Geoscientist (</a:t>
          </a:r>
          <a:r>
            <a:rPr lang="en-US" sz="1000" b="0" i="1" dirty="0">
              <a:latin typeface="Arial" panose="020B0604020202020204" pitchFamily="34" charset="0"/>
              <a:ea typeface="+mn-ea"/>
              <a:cs typeface="Arial" panose="020B0604020202020204" pitchFamily="34" charset="0"/>
            </a:rPr>
            <a:t>Animal, land &amp; Environment</a:t>
          </a:r>
          <a:r>
            <a:rPr lang="en-US" sz="1000" b="0" dirty="0">
              <a:latin typeface="Arial" panose="020B0604020202020204" pitchFamily="34" charset="0"/>
              <a:ea typeface="+mn-ea"/>
              <a:cs typeface="Arial" panose="020B0604020202020204" pitchFamily="34" charset="0"/>
            </a:rPr>
            <a:t>)</a:t>
          </a:r>
          <a:endParaRPr lang="en-US" sz="1000" b="0" dirty="0"/>
        </a:p>
      </dgm:t>
    </dgm:pt>
    <dgm:pt modelId="{5BE8760E-BE3D-4BEA-AC4D-21CE29628B76}" type="parTrans" cxnId="{73FD59A9-122A-4D46-B4C0-92E7852FB5FA}">
      <dgm:prSet/>
      <dgm:spPr/>
      <dgm:t>
        <a:bodyPr/>
        <a:lstStyle/>
        <a:p>
          <a:endParaRPr lang="en-US"/>
        </a:p>
      </dgm:t>
    </dgm:pt>
    <dgm:pt modelId="{D09407AA-BB11-4909-9B1C-20E71D8AD20B}" type="sibTrans" cxnId="{73FD59A9-122A-4D46-B4C0-92E7852FB5FA}">
      <dgm:prSet/>
      <dgm:spPr/>
      <dgm:t>
        <a:bodyPr/>
        <a:lstStyle/>
        <a:p>
          <a:endParaRPr lang="en-US"/>
        </a:p>
      </dgm:t>
    </dgm:pt>
    <dgm:pt modelId="{A2818628-DA4E-4CF0-8F10-88897AB15A95}">
      <dgm:prSet custT="1"/>
      <dgm:spPr/>
      <dgm:t>
        <a:bodyPr/>
        <a:lstStyle/>
        <a:p>
          <a:r>
            <a:rPr lang="en-US" sz="1000" dirty="0"/>
            <a:t>e.g. </a:t>
          </a:r>
          <a:r>
            <a:rPr lang="en-US" sz="1000" b="0" dirty="0">
              <a:latin typeface="Arial" panose="020B0604020202020204" pitchFamily="34" charset="0"/>
              <a:ea typeface="+mn-ea"/>
              <a:cs typeface="Arial" panose="020B0604020202020204" pitchFamily="34" charset="0"/>
            </a:rPr>
            <a:t>Brewery Worker; Distillery manager; Garment technologist; Heat Treatment Operator; Packer; Production Manager; Tailor; textile technologist; Toolmaker; Quality Manger; Upholsterer; Wood Machinist…</a:t>
          </a:r>
          <a:endParaRPr lang="en-US" sz="1000" dirty="0"/>
        </a:p>
      </dgm:t>
    </dgm:pt>
    <dgm:pt modelId="{0D1B0496-7F7B-43F3-B5B6-E001E79F2C0B}" type="parTrans" cxnId="{6F5B59FC-6F99-44E3-8F18-C10080C4CB2B}">
      <dgm:prSet/>
      <dgm:spPr/>
      <dgm:t>
        <a:bodyPr/>
        <a:lstStyle/>
        <a:p>
          <a:endParaRPr lang="en-US"/>
        </a:p>
      </dgm:t>
    </dgm:pt>
    <dgm:pt modelId="{88F11B97-D961-49B0-8B59-99CABD4A1CBD}" type="sibTrans" cxnId="{6F5B59FC-6F99-44E3-8F18-C10080C4CB2B}">
      <dgm:prSet/>
      <dgm:spPr/>
      <dgm:t>
        <a:bodyPr/>
        <a:lstStyle/>
        <a:p>
          <a:endParaRPr lang="en-US"/>
        </a:p>
      </dgm:t>
    </dgm:pt>
    <dgm:pt modelId="{676E3CEE-24B4-47D8-B956-A478A1B59841}">
      <dgm:prSet custT="1"/>
      <dgm:spPr/>
      <dgm:t>
        <a:bodyPr/>
        <a:lstStyle/>
        <a:p>
          <a:r>
            <a:rPr lang="en-US" sz="1000" b="0" dirty="0">
              <a:latin typeface="Arial" panose="020B0604020202020204" pitchFamily="34" charset="0"/>
              <a:ea typeface="+mn-ea"/>
              <a:cs typeface="Arial" panose="020B0604020202020204" pitchFamily="34" charset="0"/>
            </a:rPr>
            <a:t> Energy Engineer (Engineering)</a:t>
          </a:r>
        </a:p>
      </dgm:t>
    </dgm:pt>
    <dgm:pt modelId="{863A7F07-9C86-4ED0-B4F6-D082F7D83847}" type="parTrans" cxnId="{1D1C06A6-C6FC-4F19-8377-80261387B3A1}">
      <dgm:prSet/>
      <dgm:spPr/>
      <dgm:t>
        <a:bodyPr/>
        <a:lstStyle/>
        <a:p>
          <a:endParaRPr lang="en-GB"/>
        </a:p>
      </dgm:t>
    </dgm:pt>
    <dgm:pt modelId="{3201EDB9-C296-4F7D-A5D9-3976361D3FDB}" type="sibTrans" cxnId="{1D1C06A6-C6FC-4F19-8377-80261387B3A1}">
      <dgm:prSet/>
      <dgm:spPr/>
      <dgm:t>
        <a:bodyPr/>
        <a:lstStyle/>
        <a:p>
          <a:endParaRPr lang="en-GB"/>
        </a:p>
      </dgm:t>
    </dgm:pt>
    <dgm:pt modelId="{A3629837-BE0B-4ED8-AC28-209F2DB4FF66}" type="pres">
      <dgm:prSet presAssocID="{2996174C-6C8F-4637-B6DA-30545E742370}" presName="Name0" presStyleCnt="0">
        <dgm:presLayoutVars>
          <dgm:dir/>
          <dgm:animLvl val="lvl"/>
          <dgm:resizeHandles val="exact"/>
        </dgm:presLayoutVars>
      </dgm:prSet>
      <dgm:spPr/>
    </dgm:pt>
    <dgm:pt modelId="{E893C8BA-E914-4418-A3CF-56F30F165EE8}" type="pres">
      <dgm:prSet presAssocID="{AD5B3811-5765-491A-AA01-457E5A02B17A}" presName="composite" presStyleCnt="0"/>
      <dgm:spPr/>
    </dgm:pt>
    <dgm:pt modelId="{EFB19B7F-5272-4586-91FE-FB4DCE000BA8}" type="pres">
      <dgm:prSet presAssocID="{AD5B3811-5765-491A-AA01-457E5A02B17A}" presName="parTx" presStyleLbl="alignNode1" presStyleIdx="0" presStyleCnt="3">
        <dgm:presLayoutVars>
          <dgm:chMax val="0"/>
          <dgm:chPref val="0"/>
          <dgm:bulletEnabled val="1"/>
        </dgm:presLayoutVars>
      </dgm:prSet>
      <dgm:spPr/>
    </dgm:pt>
    <dgm:pt modelId="{7E92D966-8636-4689-A4E4-D5B5AFD51EB1}" type="pres">
      <dgm:prSet presAssocID="{AD5B3811-5765-491A-AA01-457E5A02B17A}" presName="desTx" presStyleLbl="alignAccFollowNode1" presStyleIdx="0" presStyleCnt="3">
        <dgm:presLayoutVars>
          <dgm:bulletEnabled val="1"/>
        </dgm:presLayoutVars>
      </dgm:prSet>
      <dgm:spPr/>
    </dgm:pt>
    <dgm:pt modelId="{9AC78A3D-F275-4FF5-8710-9118BE7F3B87}" type="pres">
      <dgm:prSet presAssocID="{EE438B5F-ABC8-4E1B-9AAA-A65F264CEF94}" presName="space" presStyleCnt="0"/>
      <dgm:spPr/>
    </dgm:pt>
    <dgm:pt modelId="{5AB6D9A7-7C01-4D38-8C39-BDFE3F81ABF1}" type="pres">
      <dgm:prSet presAssocID="{44C3427C-3144-4329-8B8C-0AA1BDF4867D}" presName="composite" presStyleCnt="0"/>
      <dgm:spPr/>
    </dgm:pt>
    <dgm:pt modelId="{917D5C8F-B61D-4032-A4B7-56731CC150AD}" type="pres">
      <dgm:prSet presAssocID="{44C3427C-3144-4329-8B8C-0AA1BDF4867D}" presName="parTx" presStyleLbl="alignNode1" presStyleIdx="1" presStyleCnt="3" custLinFactNeighborX="0" custLinFactNeighborY="-34055">
        <dgm:presLayoutVars>
          <dgm:chMax val="0"/>
          <dgm:chPref val="0"/>
          <dgm:bulletEnabled val="1"/>
        </dgm:presLayoutVars>
      </dgm:prSet>
      <dgm:spPr/>
    </dgm:pt>
    <dgm:pt modelId="{CFC60B57-1D4B-4F15-BAF2-FD8694D03673}" type="pres">
      <dgm:prSet presAssocID="{44C3427C-3144-4329-8B8C-0AA1BDF4867D}" presName="desTx" presStyleLbl="alignAccFollowNode1" presStyleIdx="1" presStyleCnt="3">
        <dgm:presLayoutVars>
          <dgm:bulletEnabled val="1"/>
        </dgm:presLayoutVars>
      </dgm:prSet>
      <dgm:spPr/>
    </dgm:pt>
    <dgm:pt modelId="{084D5FD5-F72A-4BEE-93DE-B955315A2372}" type="pres">
      <dgm:prSet presAssocID="{F9B4CBE8-DB41-4C07-B0E1-65DE1C8FCD5D}" presName="space" presStyleCnt="0"/>
      <dgm:spPr/>
    </dgm:pt>
    <dgm:pt modelId="{0FF26E85-EDFA-43C7-90D7-0EA860F29002}" type="pres">
      <dgm:prSet presAssocID="{4A10648C-4863-44E5-96A4-3FF381FBA2AF}" presName="composite" presStyleCnt="0"/>
      <dgm:spPr/>
    </dgm:pt>
    <dgm:pt modelId="{D06DD919-0CCC-4D54-B59E-C2D9BB9FE40C}" type="pres">
      <dgm:prSet presAssocID="{4A10648C-4863-44E5-96A4-3FF381FBA2AF}" presName="parTx" presStyleLbl="alignNode1" presStyleIdx="2" presStyleCnt="3">
        <dgm:presLayoutVars>
          <dgm:chMax val="0"/>
          <dgm:chPref val="0"/>
          <dgm:bulletEnabled val="1"/>
        </dgm:presLayoutVars>
      </dgm:prSet>
      <dgm:spPr/>
    </dgm:pt>
    <dgm:pt modelId="{AE66CDB4-B87E-451D-BAC8-56DC6F6668C9}" type="pres">
      <dgm:prSet presAssocID="{4A10648C-4863-44E5-96A4-3FF381FBA2AF}" presName="desTx" presStyleLbl="alignAccFollowNode1" presStyleIdx="2" presStyleCnt="3">
        <dgm:presLayoutVars>
          <dgm:bulletEnabled val="1"/>
        </dgm:presLayoutVars>
      </dgm:prSet>
      <dgm:spPr/>
    </dgm:pt>
  </dgm:ptLst>
  <dgm:cxnLst>
    <dgm:cxn modelId="{B48FB504-3028-4777-8536-44738DAEDE9A}" srcId="{4A10648C-4863-44E5-96A4-3FF381FBA2AF}" destId="{8DB16C00-FFD1-4CEC-AADB-6513ADDFC616}" srcOrd="0" destOrd="0" parTransId="{3F9AB71D-8221-48B8-9037-D4676344F024}" sibTransId="{57A77AC3-789C-47BB-9B6D-2F3204539F5E}"/>
    <dgm:cxn modelId="{CF877723-4B9D-4BD2-9AA1-456E6EE5B276}" srcId="{44C3427C-3144-4329-8B8C-0AA1BDF4867D}" destId="{998E33D8-5B6D-41AA-AB22-48B6476FDDB6}" srcOrd="2" destOrd="0" parTransId="{9957969F-D2C6-4A6F-8A7B-D480CEE7AA1E}" sibTransId="{4A2EFC8F-6BE1-4F48-98B5-CF3065CE9284}"/>
    <dgm:cxn modelId="{6BD1A12C-415C-497A-84C5-E6A9A30D747E}" type="presOf" srcId="{2996174C-6C8F-4637-B6DA-30545E742370}" destId="{A3629837-BE0B-4ED8-AC28-209F2DB4FF66}" srcOrd="0" destOrd="0" presId="urn:microsoft.com/office/officeart/2005/8/layout/hList1"/>
    <dgm:cxn modelId="{246ABC3C-9097-460E-9711-3F7AC2F5343F}" srcId="{AD5B3811-5765-491A-AA01-457E5A02B17A}" destId="{F86484AA-014D-4074-AC4A-81A4B4E0D50B}" srcOrd="1" destOrd="0" parTransId="{8FD26269-964B-4378-B9ED-0CF464542EC9}" sibTransId="{A5BCC000-713A-4B88-9EB2-317428E5A5C9}"/>
    <dgm:cxn modelId="{046B7B5D-2A21-473E-87C3-0364731BA1C7}" type="presOf" srcId="{F86484AA-014D-4074-AC4A-81A4B4E0D50B}" destId="{7E92D966-8636-4689-A4E4-D5B5AFD51EB1}" srcOrd="0" destOrd="1" presId="urn:microsoft.com/office/officeart/2005/8/layout/hList1"/>
    <dgm:cxn modelId="{9CFE8A42-BD34-4D54-A9F9-951699F7EB24}" type="presOf" srcId="{595632AF-0887-4AE9-9105-97DCB4B561DA}" destId="{CFC60B57-1D4B-4F15-BAF2-FD8694D03673}" srcOrd="0" destOrd="3" presId="urn:microsoft.com/office/officeart/2005/8/layout/hList1"/>
    <dgm:cxn modelId="{DBDB6864-350E-4616-814D-419998DB1CB9}" type="presOf" srcId="{44C3427C-3144-4329-8B8C-0AA1BDF4867D}" destId="{917D5C8F-B61D-4032-A4B7-56731CC150AD}" srcOrd="0" destOrd="0" presId="urn:microsoft.com/office/officeart/2005/8/layout/hList1"/>
    <dgm:cxn modelId="{F783D344-3B65-4301-9FE0-FBFA12C17087}" srcId="{44C3427C-3144-4329-8B8C-0AA1BDF4867D}" destId="{595632AF-0887-4AE9-9105-97DCB4B561DA}" srcOrd="3" destOrd="0" parTransId="{49002BD1-A307-4B31-87CA-451186C9ECC1}" sibTransId="{EC4074FB-EC25-49EF-95FF-7B039FB3ECC4}"/>
    <dgm:cxn modelId="{6C9C896A-F897-4BCB-9723-B2568BF5EBF2}" type="presOf" srcId="{8DB16C00-FFD1-4CEC-AADB-6513ADDFC616}" destId="{AE66CDB4-B87E-451D-BAC8-56DC6F6668C9}" srcOrd="0" destOrd="0" presId="urn:microsoft.com/office/officeart/2005/8/layout/hList1"/>
    <dgm:cxn modelId="{A3097D79-1938-4846-8931-E04F56138868}" type="presOf" srcId="{0FB9408D-DA43-4E87-963F-2B58C6BBA393}" destId="{CFC60B57-1D4B-4F15-BAF2-FD8694D03673}" srcOrd="0" destOrd="0" presId="urn:microsoft.com/office/officeart/2005/8/layout/hList1"/>
    <dgm:cxn modelId="{D4DD1F7D-18D6-47E1-B997-444B9A6C535C}" type="presOf" srcId="{676E3CEE-24B4-47D8-B956-A478A1B59841}" destId="{CFC60B57-1D4B-4F15-BAF2-FD8694D03673}" srcOrd="0" destOrd="4" presId="urn:microsoft.com/office/officeart/2005/8/layout/hList1"/>
    <dgm:cxn modelId="{09532486-C42D-4F50-A3D0-B9A00F44B644}" type="presOf" srcId="{998E33D8-5B6D-41AA-AB22-48B6476FDDB6}" destId="{CFC60B57-1D4B-4F15-BAF2-FD8694D03673}" srcOrd="0" destOrd="2" presId="urn:microsoft.com/office/officeart/2005/8/layout/hList1"/>
    <dgm:cxn modelId="{6DC9DD97-82BC-4DB5-A742-8C047208287F}" type="presOf" srcId="{A2818628-DA4E-4CF0-8F10-88897AB15A95}" destId="{AE66CDB4-B87E-451D-BAC8-56DC6F6668C9}" srcOrd="0" destOrd="1" presId="urn:microsoft.com/office/officeart/2005/8/layout/hList1"/>
    <dgm:cxn modelId="{7705BFA2-C55B-4C19-8038-F97F406834BB}" type="presOf" srcId="{37C2F331-F3F1-4B87-9C5B-6AD92EAFAA26}" destId="{7E92D966-8636-4689-A4E4-D5B5AFD51EB1}" srcOrd="0" destOrd="0" presId="urn:microsoft.com/office/officeart/2005/8/layout/hList1"/>
    <dgm:cxn modelId="{69C45EA4-F124-43E5-92AA-4DA68998817F}" type="presOf" srcId="{AF878230-FEC4-429A-9620-9135FEFA8DDB}" destId="{CFC60B57-1D4B-4F15-BAF2-FD8694D03673}" srcOrd="0" destOrd="1" presId="urn:microsoft.com/office/officeart/2005/8/layout/hList1"/>
    <dgm:cxn modelId="{67939FA5-1130-4181-9049-795138A097C9}" srcId="{2996174C-6C8F-4637-B6DA-30545E742370}" destId="{4A10648C-4863-44E5-96A4-3FF381FBA2AF}" srcOrd="2" destOrd="0" parTransId="{2B75F07B-EA20-4B87-A002-E09F41F8912C}" sibTransId="{F9DE22BF-06CD-45BE-8C30-95F1465E7D67}"/>
    <dgm:cxn modelId="{1D1C06A6-C6FC-4F19-8377-80261387B3A1}" srcId="{44C3427C-3144-4329-8B8C-0AA1BDF4867D}" destId="{676E3CEE-24B4-47D8-B956-A478A1B59841}" srcOrd="4" destOrd="0" parTransId="{863A7F07-9C86-4ED0-B4F6-D082F7D83847}" sibTransId="{3201EDB9-C296-4F7D-A5D9-3976361D3FDB}"/>
    <dgm:cxn modelId="{73FD59A9-122A-4D46-B4C0-92E7852FB5FA}" srcId="{44C3427C-3144-4329-8B8C-0AA1BDF4867D}" destId="{AF878230-FEC4-429A-9620-9135FEFA8DDB}" srcOrd="1" destOrd="0" parTransId="{5BE8760E-BE3D-4BEA-AC4D-21CE29628B76}" sibTransId="{D09407AA-BB11-4909-9B1C-20E71D8AD20B}"/>
    <dgm:cxn modelId="{1F235ADE-47E1-4C20-A192-522AA195D62D}" srcId="{AD5B3811-5765-491A-AA01-457E5A02B17A}" destId="{37C2F331-F3F1-4B87-9C5B-6AD92EAFAA26}" srcOrd="0" destOrd="0" parTransId="{E38EF402-1684-4635-9C86-CDE1AA168BA3}" sibTransId="{8462A3F1-08E8-4D31-9DDF-394C32A1FA29}"/>
    <dgm:cxn modelId="{98875CDF-9E99-4617-812F-82D80FE63267}" type="presOf" srcId="{4A10648C-4863-44E5-96A4-3FF381FBA2AF}" destId="{D06DD919-0CCC-4D54-B59E-C2D9BB9FE40C}" srcOrd="0" destOrd="0" presId="urn:microsoft.com/office/officeart/2005/8/layout/hList1"/>
    <dgm:cxn modelId="{B0D678E3-00AE-4827-B92E-FC6DCFE8EE27}" srcId="{44C3427C-3144-4329-8B8C-0AA1BDF4867D}" destId="{0FB9408D-DA43-4E87-963F-2B58C6BBA393}" srcOrd="0" destOrd="0" parTransId="{1363AA62-CE93-4B65-A926-FEE62CA40E86}" sibTransId="{977CFA58-1320-4A1C-B417-B2C41B01AA4F}"/>
    <dgm:cxn modelId="{1ABAFBEE-361B-4441-8C1C-72B085964C43}" srcId="{2996174C-6C8F-4637-B6DA-30545E742370}" destId="{44C3427C-3144-4329-8B8C-0AA1BDF4867D}" srcOrd="1" destOrd="0" parTransId="{E8DCA208-C65D-475C-9415-4D654E57BE80}" sibTransId="{F9B4CBE8-DB41-4C07-B0E1-65DE1C8FCD5D}"/>
    <dgm:cxn modelId="{6EA872F6-7F80-489A-B217-B08D48BA647A}" type="presOf" srcId="{AD5B3811-5765-491A-AA01-457E5A02B17A}" destId="{EFB19B7F-5272-4586-91FE-FB4DCE000BA8}" srcOrd="0" destOrd="0" presId="urn:microsoft.com/office/officeart/2005/8/layout/hList1"/>
    <dgm:cxn modelId="{C12B4DFA-F012-4721-B5DF-A91A15B62189}" srcId="{2996174C-6C8F-4637-B6DA-30545E742370}" destId="{AD5B3811-5765-491A-AA01-457E5A02B17A}" srcOrd="0" destOrd="0" parTransId="{DC5C411E-6305-4C0A-BD8D-ADC47A919F87}" sibTransId="{EE438B5F-ABC8-4E1B-9AAA-A65F264CEF94}"/>
    <dgm:cxn modelId="{6F5B59FC-6F99-44E3-8F18-C10080C4CB2B}" srcId="{4A10648C-4863-44E5-96A4-3FF381FBA2AF}" destId="{A2818628-DA4E-4CF0-8F10-88897AB15A95}" srcOrd="1" destOrd="0" parTransId="{0D1B0496-7F7B-43F3-B5B6-E001E79F2C0B}" sibTransId="{88F11B97-D961-49B0-8B59-99CABD4A1CBD}"/>
    <dgm:cxn modelId="{01350007-9BFB-42C4-A072-91DC29C11F93}" type="presParOf" srcId="{A3629837-BE0B-4ED8-AC28-209F2DB4FF66}" destId="{E893C8BA-E914-4418-A3CF-56F30F165EE8}" srcOrd="0" destOrd="0" presId="urn:microsoft.com/office/officeart/2005/8/layout/hList1"/>
    <dgm:cxn modelId="{9380CBDC-FBA1-4FAC-85C5-A80E3A302F30}" type="presParOf" srcId="{E893C8BA-E914-4418-A3CF-56F30F165EE8}" destId="{EFB19B7F-5272-4586-91FE-FB4DCE000BA8}" srcOrd="0" destOrd="0" presId="urn:microsoft.com/office/officeart/2005/8/layout/hList1"/>
    <dgm:cxn modelId="{EB47F7CC-0F8F-4858-BD5A-1FD8C6D9A11C}" type="presParOf" srcId="{E893C8BA-E914-4418-A3CF-56F30F165EE8}" destId="{7E92D966-8636-4689-A4E4-D5B5AFD51EB1}" srcOrd="1" destOrd="0" presId="urn:microsoft.com/office/officeart/2005/8/layout/hList1"/>
    <dgm:cxn modelId="{7718F726-AB14-473F-B6E7-E7FBD6D2DE78}" type="presParOf" srcId="{A3629837-BE0B-4ED8-AC28-209F2DB4FF66}" destId="{9AC78A3D-F275-4FF5-8710-9118BE7F3B87}" srcOrd="1" destOrd="0" presId="urn:microsoft.com/office/officeart/2005/8/layout/hList1"/>
    <dgm:cxn modelId="{D3DCA3E9-8D81-4CAB-9C85-A9C470476437}" type="presParOf" srcId="{A3629837-BE0B-4ED8-AC28-209F2DB4FF66}" destId="{5AB6D9A7-7C01-4D38-8C39-BDFE3F81ABF1}" srcOrd="2" destOrd="0" presId="urn:microsoft.com/office/officeart/2005/8/layout/hList1"/>
    <dgm:cxn modelId="{326CE158-3676-45C0-A0D6-A8D08A3A859F}" type="presParOf" srcId="{5AB6D9A7-7C01-4D38-8C39-BDFE3F81ABF1}" destId="{917D5C8F-B61D-4032-A4B7-56731CC150AD}" srcOrd="0" destOrd="0" presId="urn:microsoft.com/office/officeart/2005/8/layout/hList1"/>
    <dgm:cxn modelId="{A5C83F84-2890-4BB3-8C63-D0819AA5CC69}" type="presParOf" srcId="{5AB6D9A7-7C01-4D38-8C39-BDFE3F81ABF1}" destId="{CFC60B57-1D4B-4F15-BAF2-FD8694D03673}" srcOrd="1" destOrd="0" presId="urn:microsoft.com/office/officeart/2005/8/layout/hList1"/>
    <dgm:cxn modelId="{51270C88-0528-4C78-B88E-D3F515E2BD5A}" type="presParOf" srcId="{A3629837-BE0B-4ED8-AC28-209F2DB4FF66}" destId="{084D5FD5-F72A-4BEE-93DE-B955315A2372}" srcOrd="3" destOrd="0" presId="urn:microsoft.com/office/officeart/2005/8/layout/hList1"/>
    <dgm:cxn modelId="{7EF036B2-41B8-4551-968A-9B9FFF2B8EC7}" type="presParOf" srcId="{A3629837-BE0B-4ED8-AC28-209F2DB4FF66}" destId="{0FF26E85-EDFA-43C7-90D7-0EA860F29002}" srcOrd="4" destOrd="0" presId="urn:microsoft.com/office/officeart/2005/8/layout/hList1"/>
    <dgm:cxn modelId="{A4F8A83B-F331-46EC-BCD6-857E8D23C7D4}" type="presParOf" srcId="{0FF26E85-EDFA-43C7-90D7-0EA860F29002}" destId="{D06DD919-0CCC-4D54-B59E-C2D9BB9FE40C}" srcOrd="0" destOrd="0" presId="urn:microsoft.com/office/officeart/2005/8/layout/hList1"/>
    <dgm:cxn modelId="{9E2E624C-DEAC-4022-BA46-7F5F5894EB4C}" type="presParOf" srcId="{0FF26E85-EDFA-43C7-90D7-0EA860F29002}" destId="{AE66CDB4-B87E-451D-BAC8-56DC6F6668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6174C-6C8F-4637-B6DA-30545E74237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D5B3811-5765-491A-AA01-457E5A02B17A}">
      <dgm:prSet phldrT="[Text]" custT="1"/>
      <dgm:spPr/>
      <dgm:t>
        <a:bodyPr/>
        <a:lstStyle/>
        <a:p>
          <a:r>
            <a:rPr lang="en-US" sz="1200" b="1" dirty="0">
              <a:latin typeface="+mn-lt"/>
            </a:rPr>
            <a:t>D – Electricity, gas, steam &amp; air conditioning Supply</a:t>
          </a:r>
        </a:p>
      </dgm:t>
    </dgm:pt>
    <dgm:pt modelId="{DC5C411E-6305-4C0A-BD8D-ADC47A919F87}" type="parTrans" cxnId="{C12B4DFA-F012-4721-B5DF-A91A15B62189}">
      <dgm:prSet/>
      <dgm:spPr/>
      <dgm:t>
        <a:bodyPr/>
        <a:lstStyle/>
        <a:p>
          <a:endParaRPr lang="en-US" sz="1200">
            <a:latin typeface="+mn-lt"/>
          </a:endParaRPr>
        </a:p>
      </dgm:t>
    </dgm:pt>
    <dgm:pt modelId="{EE438B5F-ABC8-4E1B-9AAA-A65F264CEF94}" type="sibTrans" cxnId="{C12B4DFA-F012-4721-B5DF-A91A15B62189}">
      <dgm:prSet/>
      <dgm:spPr/>
      <dgm:t>
        <a:bodyPr/>
        <a:lstStyle/>
        <a:p>
          <a:endParaRPr lang="en-US" sz="1200">
            <a:latin typeface="+mn-lt"/>
          </a:endParaRPr>
        </a:p>
      </dgm:t>
    </dgm:pt>
    <dgm:pt modelId="{37C2F331-F3F1-4B87-9C5B-6AD92EAFAA26}">
      <dgm:prSet phldrT="[Text]" custT="1"/>
      <dgm:spPr/>
      <dgm:t>
        <a:bodyPr/>
        <a:lstStyle/>
        <a:p>
          <a:r>
            <a:rPr lang="en-US" sz="1000" b="1" i="0" dirty="0">
              <a:latin typeface="+mn-lt"/>
              <a:cs typeface="Arial" panose="020B0604020202020204" pitchFamily="34" charset="0"/>
            </a:rPr>
            <a:t>MyWoW</a:t>
          </a:r>
          <a:r>
            <a:rPr lang="en-US" sz="1000" b="0" i="0" dirty="0">
              <a:latin typeface="+mn-lt"/>
              <a:cs typeface="Arial" panose="020B0604020202020204" pitchFamily="34" charset="0"/>
            </a:rPr>
            <a:t>: </a:t>
          </a:r>
          <a:r>
            <a:rPr lang="en-US" sz="1000" b="1" i="0" dirty="0">
              <a:latin typeface="+mn-lt"/>
              <a:cs typeface="Arial" panose="020B0604020202020204" pitchFamily="34" charset="0"/>
            </a:rPr>
            <a:t>NOT USED </a:t>
          </a:r>
          <a:r>
            <a:rPr lang="en-US" sz="1000" b="0" i="0" dirty="0">
              <a:latin typeface="+mn-lt"/>
              <a:cs typeface="Arial" panose="020B0604020202020204" pitchFamily="34" charset="0"/>
            </a:rPr>
            <a:t>as almost all roles related to engineering</a:t>
          </a:r>
          <a:endParaRPr lang="en-US" sz="1000" i="0" dirty="0">
            <a:latin typeface="+mn-lt"/>
          </a:endParaRPr>
        </a:p>
      </dgm:t>
    </dgm:pt>
    <dgm:pt modelId="{E38EF402-1684-4635-9C86-CDE1AA168BA3}" type="parTrans" cxnId="{1F235ADE-47E1-4C20-A192-522AA195D62D}">
      <dgm:prSet/>
      <dgm:spPr/>
      <dgm:t>
        <a:bodyPr/>
        <a:lstStyle/>
        <a:p>
          <a:endParaRPr lang="en-US" sz="1200">
            <a:latin typeface="+mn-lt"/>
          </a:endParaRPr>
        </a:p>
      </dgm:t>
    </dgm:pt>
    <dgm:pt modelId="{8462A3F1-08E8-4D31-9DDF-394C32A1FA29}" type="sibTrans" cxnId="{1F235ADE-47E1-4C20-A192-522AA195D62D}">
      <dgm:prSet/>
      <dgm:spPr/>
      <dgm:t>
        <a:bodyPr/>
        <a:lstStyle/>
        <a:p>
          <a:endParaRPr lang="en-US" sz="1200">
            <a:latin typeface="+mn-lt"/>
          </a:endParaRPr>
        </a:p>
      </dgm:t>
    </dgm:pt>
    <dgm:pt modelId="{F86484AA-014D-4074-AC4A-81A4B4E0D50B}">
      <dgm:prSet phldrT="[Text]" custT="1"/>
      <dgm:spPr/>
      <dgm:t>
        <a:bodyPr/>
        <a:lstStyle/>
        <a:p>
          <a:r>
            <a:rPr lang="en-US" sz="1000" dirty="0">
              <a:latin typeface="+mn-lt"/>
            </a:rPr>
            <a:t>e.g. Chemical Engineer</a:t>
          </a:r>
          <a:r>
            <a:rPr lang="en-GB" sz="1000" dirty="0">
              <a:latin typeface="+mn-lt"/>
            </a:rPr>
            <a:t>; </a:t>
          </a:r>
          <a:r>
            <a:rPr lang="en-US" sz="1000" dirty="0">
              <a:latin typeface="+mn-lt"/>
            </a:rPr>
            <a:t>Energy Engineer</a:t>
          </a:r>
          <a:r>
            <a:rPr lang="en-GB" sz="1000" dirty="0">
              <a:latin typeface="+mn-lt"/>
            </a:rPr>
            <a:t>; </a:t>
          </a:r>
          <a:r>
            <a:rPr lang="en-US" sz="1000" dirty="0">
              <a:latin typeface="+mn-lt"/>
            </a:rPr>
            <a:t>Electrical Engineering technician</a:t>
          </a:r>
          <a:r>
            <a:rPr lang="en-GB" sz="1000" dirty="0">
              <a:latin typeface="+mn-lt"/>
            </a:rPr>
            <a:t>; </a:t>
          </a:r>
          <a:r>
            <a:rPr lang="en-US" sz="1000" dirty="0">
              <a:latin typeface="+mn-lt"/>
            </a:rPr>
            <a:t>Electricity Distribution Worker</a:t>
          </a:r>
          <a:r>
            <a:rPr lang="en-GB" sz="1000" dirty="0">
              <a:latin typeface="+mn-lt"/>
            </a:rPr>
            <a:t>; </a:t>
          </a:r>
          <a:r>
            <a:rPr lang="en-US" sz="1000" dirty="0">
              <a:latin typeface="+mn-lt"/>
            </a:rPr>
            <a:t>Gas Service Technician</a:t>
          </a:r>
          <a:r>
            <a:rPr lang="en-GB" sz="1000" dirty="0">
              <a:latin typeface="+mn-lt"/>
            </a:rPr>
            <a:t>; </a:t>
          </a:r>
          <a:r>
            <a:rPr lang="en-US" sz="1000" dirty="0">
              <a:latin typeface="+mn-lt"/>
            </a:rPr>
            <a:t>Nuclear Engineer</a:t>
          </a:r>
          <a:r>
            <a:rPr lang="en-GB" sz="1000" dirty="0">
              <a:latin typeface="+mn-lt"/>
            </a:rPr>
            <a:t>; </a:t>
          </a:r>
          <a:r>
            <a:rPr lang="en-US" sz="1000" dirty="0">
              <a:latin typeface="+mn-lt"/>
            </a:rPr>
            <a:t>Heating &amp; Ventilation Engineer…</a:t>
          </a:r>
        </a:p>
      </dgm:t>
    </dgm:pt>
    <dgm:pt modelId="{8FD26269-964B-4378-B9ED-0CF464542EC9}" type="parTrans" cxnId="{246ABC3C-9097-460E-9711-3F7AC2F5343F}">
      <dgm:prSet/>
      <dgm:spPr/>
      <dgm:t>
        <a:bodyPr/>
        <a:lstStyle/>
        <a:p>
          <a:endParaRPr lang="en-US" sz="1200">
            <a:latin typeface="+mn-lt"/>
          </a:endParaRPr>
        </a:p>
      </dgm:t>
    </dgm:pt>
    <dgm:pt modelId="{A5BCC000-713A-4B88-9EB2-317428E5A5C9}" type="sibTrans" cxnId="{246ABC3C-9097-460E-9711-3F7AC2F5343F}">
      <dgm:prSet/>
      <dgm:spPr/>
      <dgm:t>
        <a:bodyPr/>
        <a:lstStyle/>
        <a:p>
          <a:endParaRPr lang="en-US" sz="1200">
            <a:latin typeface="+mn-lt"/>
          </a:endParaRPr>
        </a:p>
      </dgm:t>
    </dgm:pt>
    <dgm:pt modelId="{44C3427C-3144-4329-8B8C-0AA1BDF4867D}">
      <dgm:prSet phldrT="[Text]" custT="1"/>
      <dgm:spPr>
        <a:solidFill>
          <a:srgbClr val="006373"/>
        </a:solidFill>
        <a:ln>
          <a:noFill/>
        </a:ln>
      </dgm:spPr>
      <dgm:t>
        <a:bodyPr/>
        <a:lstStyle/>
        <a:p>
          <a:r>
            <a:rPr lang="en-US" sz="1200" b="1" dirty="0">
              <a:latin typeface="+mn-lt"/>
              <a:ea typeface="+mn-ea"/>
              <a:cs typeface="Arial" panose="020B0604020202020204" pitchFamily="34" charset="0"/>
            </a:rPr>
            <a:t>E - Water supply, sewerage, waste management &amp; remediation</a:t>
          </a:r>
          <a:endParaRPr lang="en-US" sz="1200" b="1" dirty="0">
            <a:latin typeface="+mn-lt"/>
          </a:endParaRPr>
        </a:p>
      </dgm:t>
    </dgm:pt>
    <dgm:pt modelId="{E8DCA208-C65D-475C-9415-4D654E57BE80}" type="parTrans" cxnId="{1ABAFBEE-361B-4441-8C1C-72B085964C43}">
      <dgm:prSet/>
      <dgm:spPr/>
      <dgm:t>
        <a:bodyPr/>
        <a:lstStyle/>
        <a:p>
          <a:endParaRPr lang="en-US" sz="1200">
            <a:latin typeface="+mn-lt"/>
          </a:endParaRPr>
        </a:p>
      </dgm:t>
    </dgm:pt>
    <dgm:pt modelId="{F9B4CBE8-DB41-4C07-B0E1-65DE1C8FCD5D}" type="sibTrans" cxnId="{1ABAFBEE-361B-4441-8C1C-72B085964C43}">
      <dgm:prSet/>
      <dgm:spPr/>
      <dgm:t>
        <a:bodyPr/>
        <a:lstStyle/>
        <a:p>
          <a:endParaRPr lang="en-US" sz="1200">
            <a:latin typeface="+mn-lt"/>
          </a:endParaRPr>
        </a:p>
      </dgm:t>
    </dgm:pt>
    <dgm:pt modelId="{0FB9408D-DA43-4E87-963F-2B58C6BBA393}">
      <dgm:prSet phldrT="[Text]" custT="1"/>
      <dgm:spPr/>
      <dgm:t>
        <a:bodyPr/>
        <a:lstStyle/>
        <a:p>
          <a:r>
            <a:rPr lang="en-US" sz="1000" b="1" dirty="0">
              <a:latin typeface="+mn-lt"/>
            </a:rPr>
            <a:t>MyWoW: NOT USED</a:t>
          </a:r>
          <a:r>
            <a:rPr lang="en-US" sz="1000" dirty="0">
              <a:latin typeface="+mn-lt"/>
            </a:rPr>
            <a:t>, too few job profiles, these appear in other classifications</a:t>
          </a:r>
        </a:p>
      </dgm:t>
    </dgm:pt>
    <dgm:pt modelId="{1363AA62-CE93-4B65-A926-FEE62CA40E86}" type="parTrans" cxnId="{B0D678E3-00AE-4827-B92E-FC6DCFE8EE27}">
      <dgm:prSet/>
      <dgm:spPr/>
      <dgm:t>
        <a:bodyPr/>
        <a:lstStyle/>
        <a:p>
          <a:endParaRPr lang="en-US" sz="1200">
            <a:latin typeface="+mn-lt"/>
          </a:endParaRPr>
        </a:p>
      </dgm:t>
    </dgm:pt>
    <dgm:pt modelId="{977CFA58-1320-4A1C-B417-B2C41B01AA4F}" type="sibTrans" cxnId="{B0D678E3-00AE-4827-B92E-FC6DCFE8EE27}">
      <dgm:prSet/>
      <dgm:spPr/>
      <dgm:t>
        <a:bodyPr/>
        <a:lstStyle/>
        <a:p>
          <a:endParaRPr lang="en-US" sz="1200">
            <a:latin typeface="+mn-lt"/>
          </a:endParaRPr>
        </a:p>
      </dgm:t>
    </dgm:pt>
    <dgm:pt modelId="{4A10648C-4863-44E5-96A4-3FF381FBA2AF}">
      <dgm:prSet phldrT="[Text]" custT="1"/>
      <dgm:spPr/>
      <dgm:t>
        <a:bodyPr/>
        <a:lstStyle/>
        <a:p>
          <a:r>
            <a:rPr lang="en-US" sz="1200" b="1" dirty="0">
              <a:latin typeface="+mn-lt"/>
            </a:rPr>
            <a:t>F - Construction</a:t>
          </a:r>
        </a:p>
      </dgm:t>
    </dgm:pt>
    <dgm:pt modelId="{2B75F07B-EA20-4B87-A002-E09F41F8912C}" type="parTrans" cxnId="{67939FA5-1130-4181-9049-795138A097C9}">
      <dgm:prSet/>
      <dgm:spPr/>
      <dgm:t>
        <a:bodyPr/>
        <a:lstStyle/>
        <a:p>
          <a:endParaRPr lang="en-US" sz="1200">
            <a:latin typeface="+mn-lt"/>
          </a:endParaRPr>
        </a:p>
      </dgm:t>
    </dgm:pt>
    <dgm:pt modelId="{F9DE22BF-06CD-45BE-8C30-95F1465E7D67}" type="sibTrans" cxnId="{67939FA5-1130-4181-9049-795138A097C9}">
      <dgm:prSet/>
      <dgm:spPr/>
      <dgm:t>
        <a:bodyPr/>
        <a:lstStyle/>
        <a:p>
          <a:endParaRPr lang="en-US" sz="1200">
            <a:latin typeface="+mn-lt"/>
          </a:endParaRPr>
        </a:p>
      </dgm:t>
    </dgm:pt>
    <dgm:pt modelId="{8DB16C00-FFD1-4CEC-AADB-6513ADDFC616}">
      <dgm:prSet phldrT="[Text]" custT="1"/>
      <dgm:spPr/>
      <dgm:t>
        <a:bodyPr/>
        <a:lstStyle/>
        <a:p>
          <a:r>
            <a:rPr lang="en-US" sz="1000" b="1" i="0" dirty="0">
              <a:latin typeface="+mn-lt"/>
              <a:cs typeface="Arial" panose="020B0604020202020204" pitchFamily="34" charset="0"/>
            </a:rPr>
            <a:t>MyWoW</a:t>
          </a:r>
          <a:r>
            <a:rPr lang="en-US" sz="1000" b="0" i="0" dirty="0">
              <a:latin typeface="+mn-lt"/>
              <a:cs typeface="Arial" panose="020B0604020202020204" pitchFamily="34" charset="0"/>
            </a:rPr>
            <a:t>: Construction &amp; building (46)</a:t>
          </a:r>
          <a:endParaRPr lang="en-US" sz="1000" dirty="0">
            <a:latin typeface="+mn-lt"/>
          </a:endParaRPr>
        </a:p>
      </dgm:t>
    </dgm:pt>
    <dgm:pt modelId="{3F9AB71D-8221-48B8-9037-D4676344F024}" type="parTrans" cxnId="{B48FB504-3028-4777-8536-44738DAEDE9A}">
      <dgm:prSet/>
      <dgm:spPr/>
      <dgm:t>
        <a:bodyPr/>
        <a:lstStyle/>
        <a:p>
          <a:endParaRPr lang="en-US" sz="1200">
            <a:latin typeface="+mn-lt"/>
          </a:endParaRPr>
        </a:p>
      </dgm:t>
    </dgm:pt>
    <dgm:pt modelId="{57A77AC3-789C-47BB-9B6D-2F3204539F5E}" type="sibTrans" cxnId="{B48FB504-3028-4777-8536-44738DAEDE9A}">
      <dgm:prSet/>
      <dgm:spPr/>
      <dgm:t>
        <a:bodyPr/>
        <a:lstStyle/>
        <a:p>
          <a:endParaRPr lang="en-US" sz="1200">
            <a:latin typeface="+mn-lt"/>
          </a:endParaRPr>
        </a:p>
      </dgm:t>
    </dgm:pt>
    <dgm:pt modelId="{A2818628-DA4E-4CF0-8F10-88897AB15A95}">
      <dgm:prSet custT="1"/>
      <dgm:spPr/>
      <dgm:t>
        <a:bodyPr/>
        <a:lstStyle/>
        <a:p>
          <a:r>
            <a:rPr lang="en-US" sz="1000" dirty="0">
              <a:latin typeface="+mn-lt"/>
            </a:rPr>
            <a:t>e.g. </a:t>
          </a:r>
          <a:r>
            <a:rPr lang="en-US" sz="1000" dirty="0"/>
            <a:t>Architectural technician; Bricklayer</a:t>
          </a:r>
          <a:r>
            <a:rPr lang="en-GB" sz="1000" dirty="0"/>
            <a:t>; </a:t>
          </a:r>
          <a:r>
            <a:rPr lang="en-US" sz="1000" dirty="0"/>
            <a:t>Civil Engineer</a:t>
          </a:r>
          <a:r>
            <a:rPr lang="en-GB" sz="1000" dirty="0"/>
            <a:t>; </a:t>
          </a:r>
          <a:r>
            <a:rPr lang="en-US" sz="1000" dirty="0"/>
            <a:t>Building Merchant</a:t>
          </a:r>
          <a:r>
            <a:rPr lang="en-GB" sz="1000" dirty="0"/>
            <a:t>; </a:t>
          </a:r>
          <a:r>
            <a:rPr lang="en-US" sz="1000" dirty="0"/>
            <a:t>Building Control Officer</a:t>
          </a:r>
          <a:r>
            <a:rPr lang="en-GB" sz="1000" dirty="0"/>
            <a:t>; </a:t>
          </a:r>
          <a:r>
            <a:rPr lang="en-US" sz="1000" dirty="0"/>
            <a:t>Construction Manager</a:t>
          </a:r>
          <a:r>
            <a:rPr lang="en-GB" sz="1000" dirty="0"/>
            <a:t>; </a:t>
          </a:r>
          <a:r>
            <a:rPr lang="en-US" sz="1000" dirty="0"/>
            <a:t>Construction Plant mechanic; Surveyor</a:t>
          </a:r>
          <a:r>
            <a:rPr lang="en-GB" sz="1000" dirty="0"/>
            <a:t>; town planner; </a:t>
          </a:r>
          <a:r>
            <a:rPr lang="en-US" sz="1000" dirty="0"/>
            <a:t>Road Worker</a:t>
          </a:r>
          <a:r>
            <a:rPr lang="en-GB" sz="1000" dirty="0"/>
            <a:t>; </a:t>
          </a:r>
          <a:r>
            <a:rPr lang="en-US" sz="1000" dirty="0"/>
            <a:t>Structural Engineer; Water treatment worker…</a:t>
          </a:r>
          <a:endParaRPr lang="en-US" sz="1000" dirty="0">
            <a:latin typeface="+mn-lt"/>
          </a:endParaRPr>
        </a:p>
      </dgm:t>
    </dgm:pt>
    <dgm:pt modelId="{0D1B0496-7F7B-43F3-B5B6-E001E79F2C0B}" type="parTrans" cxnId="{6F5B59FC-6F99-44E3-8F18-C10080C4CB2B}">
      <dgm:prSet/>
      <dgm:spPr/>
      <dgm:t>
        <a:bodyPr/>
        <a:lstStyle/>
        <a:p>
          <a:endParaRPr lang="en-US">
            <a:latin typeface="+mn-lt"/>
          </a:endParaRPr>
        </a:p>
      </dgm:t>
    </dgm:pt>
    <dgm:pt modelId="{88F11B97-D961-49B0-8B59-99CABD4A1CBD}" type="sibTrans" cxnId="{6F5B59FC-6F99-44E3-8F18-C10080C4CB2B}">
      <dgm:prSet/>
      <dgm:spPr/>
      <dgm:t>
        <a:bodyPr/>
        <a:lstStyle/>
        <a:p>
          <a:endParaRPr lang="en-US">
            <a:latin typeface="+mn-lt"/>
          </a:endParaRPr>
        </a:p>
      </dgm:t>
    </dgm:pt>
    <dgm:pt modelId="{D5EA7A1E-8159-476E-BE40-9158D33EF8E7}">
      <dgm:prSet custT="1"/>
      <dgm:spPr/>
      <dgm:t>
        <a:bodyPr/>
        <a:lstStyle/>
        <a:p>
          <a:r>
            <a:rPr lang="en-US" sz="1000" b="0" i="0" dirty="0">
              <a:latin typeface="+mn-lt"/>
              <a:ea typeface="+mn-ea"/>
              <a:cs typeface="Arial" panose="020B0604020202020204" pitchFamily="34" charset="0"/>
            </a:rPr>
            <a:t>Refuse Collector; Recycling Operative (</a:t>
          </a:r>
          <a:r>
            <a:rPr lang="en-GB" sz="1000" b="0" dirty="0">
              <a:latin typeface="+mn-lt"/>
              <a:cs typeface="Arial" panose="020B0604020202020204" pitchFamily="34" charset="0"/>
            </a:rPr>
            <a:t>Facilities and property services)</a:t>
          </a:r>
          <a:endParaRPr lang="en-US" sz="1000" b="0" i="0" dirty="0">
            <a:latin typeface="+mn-lt"/>
            <a:ea typeface="+mn-ea"/>
            <a:cs typeface="Arial" panose="020B0604020202020204" pitchFamily="34" charset="0"/>
          </a:endParaRPr>
        </a:p>
      </dgm:t>
    </dgm:pt>
    <dgm:pt modelId="{73B11D05-3F7E-4EF5-B445-E21F33EBC920}" type="parTrans" cxnId="{4A6E511E-E61D-4A68-927E-4C54544C9872}">
      <dgm:prSet/>
      <dgm:spPr/>
      <dgm:t>
        <a:bodyPr/>
        <a:lstStyle/>
        <a:p>
          <a:endParaRPr lang="en-US">
            <a:latin typeface="+mn-lt"/>
          </a:endParaRPr>
        </a:p>
      </dgm:t>
    </dgm:pt>
    <dgm:pt modelId="{5FC4599D-B0BE-46E7-AF5A-0D659A6DFE67}" type="sibTrans" cxnId="{4A6E511E-E61D-4A68-927E-4C54544C9872}">
      <dgm:prSet/>
      <dgm:spPr/>
      <dgm:t>
        <a:bodyPr/>
        <a:lstStyle/>
        <a:p>
          <a:endParaRPr lang="en-US">
            <a:latin typeface="+mn-lt"/>
          </a:endParaRPr>
        </a:p>
      </dgm:t>
    </dgm:pt>
    <dgm:pt modelId="{504AF872-0E4A-4C10-8AF1-03BCAB749844}">
      <dgm:prSet phldrT="[Text]" custT="1"/>
      <dgm:spPr/>
      <dgm:t>
        <a:bodyPr/>
        <a:lstStyle/>
        <a:p>
          <a:r>
            <a:rPr lang="en-US" sz="1000" b="0" dirty="0">
              <a:latin typeface="+mn-lt"/>
              <a:ea typeface="+mn-ea"/>
              <a:cs typeface="Arial" panose="020B0604020202020204" pitchFamily="34" charset="0"/>
            </a:rPr>
            <a:t>Leakage Operative; Water Treatment Worker </a:t>
          </a:r>
          <a:r>
            <a:rPr lang="en-US" sz="1000" b="0" i="0" dirty="0">
              <a:latin typeface="+mn-lt"/>
              <a:ea typeface="+mn-ea"/>
              <a:cs typeface="Arial" panose="020B0604020202020204" pitchFamily="34" charset="0"/>
            </a:rPr>
            <a:t>(construction &amp; Building)</a:t>
          </a:r>
          <a:endParaRPr lang="en-US" sz="1000" dirty="0">
            <a:latin typeface="+mn-lt"/>
          </a:endParaRPr>
        </a:p>
      </dgm:t>
    </dgm:pt>
    <dgm:pt modelId="{03EC1410-6B32-4B94-BB41-5B1022BF0132}" type="parTrans" cxnId="{1C197141-AC1F-43FA-A730-D0BD0502A4D0}">
      <dgm:prSet/>
      <dgm:spPr/>
      <dgm:t>
        <a:bodyPr/>
        <a:lstStyle/>
        <a:p>
          <a:endParaRPr lang="en-US"/>
        </a:p>
      </dgm:t>
    </dgm:pt>
    <dgm:pt modelId="{994E5C45-A34A-41F5-9F28-B600B880DB9A}" type="sibTrans" cxnId="{1C197141-AC1F-43FA-A730-D0BD0502A4D0}">
      <dgm:prSet/>
      <dgm:spPr/>
      <dgm:t>
        <a:bodyPr/>
        <a:lstStyle/>
        <a:p>
          <a:endParaRPr lang="en-US"/>
        </a:p>
      </dgm:t>
    </dgm:pt>
    <dgm:pt modelId="{A3629837-BE0B-4ED8-AC28-209F2DB4FF66}" type="pres">
      <dgm:prSet presAssocID="{2996174C-6C8F-4637-B6DA-30545E742370}" presName="Name0" presStyleCnt="0">
        <dgm:presLayoutVars>
          <dgm:dir/>
          <dgm:animLvl val="lvl"/>
          <dgm:resizeHandles val="exact"/>
        </dgm:presLayoutVars>
      </dgm:prSet>
      <dgm:spPr/>
    </dgm:pt>
    <dgm:pt modelId="{E893C8BA-E914-4418-A3CF-56F30F165EE8}" type="pres">
      <dgm:prSet presAssocID="{AD5B3811-5765-491A-AA01-457E5A02B17A}" presName="composite" presStyleCnt="0"/>
      <dgm:spPr/>
    </dgm:pt>
    <dgm:pt modelId="{EFB19B7F-5272-4586-91FE-FB4DCE000BA8}" type="pres">
      <dgm:prSet presAssocID="{AD5B3811-5765-491A-AA01-457E5A02B17A}" presName="parTx" presStyleLbl="alignNode1" presStyleIdx="0" presStyleCnt="3">
        <dgm:presLayoutVars>
          <dgm:chMax val="0"/>
          <dgm:chPref val="0"/>
          <dgm:bulletEnabled val="1"/>
        </dgm:presLayoutVars>
      </dgm:prSet>
      <dgm:spPr/>
    </dgm:pt>
    <dgm:pt modelId="{7E92D966-8636-4689-A4E4-D5B5AFD51EB1}" type="pres">
      <dgm:prSet presAssocID="{AD5B3811-5765-491A-AA01-457E5A02B17A}" presName="desTx" presStyleLbl="alignAccFollowNode1" presStyleIdx="0" presStyleCnt="3">
        <dgm:presLayoutVars>
          <dgm:bulletEnabled val="1"/>
        </dgm:presLayoutVars>
      </dgm:prSet>
      <dgm:spPr/>
    </dgm:pt>
    <dgm:pt modelId="{9AC78A3D-F275-4FF5-8710-9118BE7F3B87}" type="pres">
      <dgm:prSet presAssocID="{EE438B5F-ABC8-4E1B-9AAA-A65F264CEF94}" presName="space" presStyleCnt="0"/>
      <dgm:spPr/>
    </dgm:pt>
    <dgm:pt modelId="{5AB6D9A7-7C01-4D38-8C39-BDFE3F81ABF1}" type="pres">
      <dgm:prSet presAssocID="{44C3427C-3144-4329-8B8C-0AA1BDF4867D}" presName="composite" presStyleCnt="0"/>
      <dgm:spPr/>
    </dgm:pt>
    <dgm:pt modelId="{917D5C8F-B61D-4032-A4B7-56731CC150AD}" type="pres">
      <dgm:prSet presAssocID="{44C3427C-3144-4329-8B8C-0AA1BDF4867D}" presName="parTx" presStyleLbl="alignNode1" presStyleIdx="1" presStyleCnt="3" custLinFactNeighborX="0" custLinFactNeighborY="-5264">
        <dgm:presLayoutVars>
          <dgm:chMax val="0"/>
          <dgm:chPref val="0"/>
          <dgm:bulletEnabled val="1"/>
        </dgm:presLayoutVars>
      </dgm:prSet>
      <dgm:spPr/>
    </dgm:pt>
    <dgm:pt modelId="{CFC60B57-1D4B-4F15-BAF2-FD8694D03673}" type="pres">
      <dgm:prSet presAssocID="{44C3427C-3144-4329-8B8C-0AA1BDF4867D}" presName="desTx" presStyleLbl="alignAccFollowNode1" presStyleIdx="1" presStyleCnt="3">
        <dgm:presLayoutVars>
          <dgm:bulletEnabled val="1"/>
        </dgm:presLayoutVars>
      </dgm:prSet>
      <dgm:spPr/>
    </dgm:pt>
    <dgm:pt modelId="{084D5FD5-F72A-4BEE-93DE-B955315A2372}" type="pres">
      <dgm:prSet presAssocID="{F9B4CBE8-DB41-4C07-B0E1-65DE1C8FCD5D}" presName="space" presStyleCnt="0"/>
      <dgm:spPr/>
    </dgm:pt>
    <dgm:pt modelId="{0FF26E85-EDFA-43C7-90D7-0EA860F29002}" type="pres">
      <dgm:prSet presAssocID="{4A10648C-4863-44E5-96A4-3FF381FBA2AF}" presName="composite" presStyleCnt="0"/>
      <dgm:spPr/>
    </dgm:pt>
    <dgm:pt modelId="{D06DD919-0CCC-4D54-B59E-C2D9BB9FE40C}" type="pres">
      <dgm:prSet presAssocID="{4A10648C-4863-44E5-96A4-3FF381FBA2AF}" presName="parTx" presStyleLbl="alignNode1" presStyleIdx="2" presStyleCnt="3">
        <dgm:presLayoutVars>
          <dgm:chMax val="0"/>
          <dgm:chPref val="0"/>
          <dgm:bulletEnabled val="1"/>
        </dgm:presLayoutVars>
      </dgm:prSet>
      <dgm:spPr/>
    </dgm:pt>
    <dgm:pt modelId="{AE66CDB4-B87E-451D-BAC8-56DC6F6668C9}" type="pres">
      <dgm:prSet presAssocID="{4A10648C-4863-44E5-96A4-3FF381FBA2AF}" presName="desTx" presStyleLbl="alignAccFollowNode1" presStyleIdx="2" presStyleCnt="3">
        <dgm:presLayoutVars>
          <dgm:bulletEnabled val="1"/>
        </dgm:presLayoutVars>
      </dgm:prSet>
      <dgm:spPr/>
    </dgm:pt>
  </dgm:ptLst>
  <dgm:cxnLst>
    <dgm:cxn modelId="{B48FB504-3028-4777-8536-44738DAEDE9A}" srcId="{4A10648C-4863-44E5-96A4-3FF381FBA2AF}" destId="{8DB16C00-FFD1-4CEC-AADB-6513ADDFC616}" srcOrd="0" destOrd="0" parTransId="{3F9AB71D-8221-48B8-9037-D4676344F024}" sibTransId="{57A77AC3-789C-47BB-9B6D-2F3204539F5E}"/>
    <dgm:cxn modelId="{4A6E511E-E61D-4A68-927E-4C54544C9872}" srcId="{44C3427C-3144-4329-8B8C-0AA1BDF4867D}" destId="{D5EA7A1E-8159-476E-BE40-9158D33EF8E7}" srcOrd="2" destOrd="0" parTransId="{73B11D05-3F7E-4EF5-B445-E21F33EBC920}" sibTransId="{5FC4599D-B0BE-46E7-AF5A-0D659A6DFE67}"/>
    <dgm:cxn modelId="{6BD1A12C-415C-497A-84C5-E6A9A30D747E}" type="presOf" srcId="{2996174C-6C8F-4637-B6DA-30545E742370}" destId="{A3629837-BE0B-4ED8-AC28-209F2DB4FF66}" srcOrd="0" destOrd="0" presId="urn:microsoft.com/office/officeart/2005/8/layout/hList1"/>
    <dgm:cxn modelId="{F6088838-191B-4F9A-AB12-20961548BE26}" type="presOf" srcId="{504AF872-0E4A-4C10-8AF1-03BCAB749844}" destId="{CFC60B57-1D4B-4F15-BAF2-FD8694D03673}" srcOrd="0" destOrd="1" presId="urn:microsoft.com/office/officeart/2005/8/layout/hList1"/>
    <dgm:cxn modelId="{246ABC3C-9097-460E-9711-3F7AC2F5343F}" srcId="{AD5B3811-5765-491A-AA01-457E5A02B17A}" destId="{F86484AA-014D-4074-AC4A-81A4B4E0D50B}" srcOrd="1" destOrd="0" parTransId="{8FD26269-964B-4378-B9ED-0CF464542EC9}" sibTransId="{A5BCC000-713A-4B88-9EB2-317428E5A5C9}"/>
    <dgm:cxn modelId="{046B7B5D-2A21-473E-87C3-0364731BA1C7}" type="presOf" srcId="{F86484AA-014D-4074-AC4A-81A4B4E0D50B}" destId="{7E92D966-8636-4689-A4E4-D5B5AFD51EB1}" srcOrd="0" destOrd="1" presId="urn:microsoft.com/office/officeart/2005/8/layout/hList1"/>
    <dgm:cxn modelId="{1C197141-AC1F-43FA-A730-D0BD0502A4D0}" srcId="{44C3427C-3144-4329-8B8C-0AA1BDF4867D}" destId="{504AF872-0E4A-4C10-8AF1-03BCAB749844}" srcOrd="1" destOrd="0" parTransId="{03EC1410-6B32-4B94-BB41-5B1022BF0132}" sibTransId="{994E5C45-A34A-41F5-9F28-B600B880DB9A}"/>
    <dgm:cxn modelId="{DBDB6864-350E-4616-814D-419998DB1CB9}" type="presOf" srcId="{44C3427C-3144-4329-8B8C-0AA1BDF4867D}" destId="{917D5C8F-B61D-4032-A4B7-56731CC150AD}" srcOrd="0" destOrd="0" presId="urn:microsoft.com/office/officeart/2005/8/layout/hList1"/>
    <dgm:cxn modelId="{6C9C896A-F897-4BCB-9723-B2568BF5EBF2}" type="presOf" srcId="{8DB16C00-FFD1-4CEC-AADB-6513ADDFC616}" destId="{AE66CDB4-B87E-451D-BAC8-56DC6F6668C9}" srcOrd="0" destOrd="0" presId="urn:microsoft.com/office/officeart/2005/8/layout/hList1"/>
    <dgm:cxn modelId="{A3097D79-1938-4846-8931-E04F56138868}" type="presOf" srcId="{0FB9408D-DA43-4E87-963F-2B58C6BBA393}" destId="{CFC60B57-1D4B-4F15-BAF2-FD8694D03673}" srcOrd="0" destOrd="0" presId="urn:microsoft.com/office/officeart/2005/8/layout/hList1"/>
    <dgm:cxn modelId="{6DC9DD97-82BC-4DB5-A742-8C047208287F}" type="presOf" srcId="{A2818628-DA4E-4CF0-8F10-88897AB15A95}" destId="{AE66CDB4-B87E-451D-BAC8-56DC6F6668C9}" srcOrd="0" destOrd="1" presId="urn:microsoft.com/office/officeart/2005/8/layout/hList1"/>
    <dgm:cxn modelId="{7705BFA2-C55B-4C19-8038-F97F406834BB}" type="presOf" srcId="{37C2F331-F3F1-4B87-9C5B-6AD92EAFAA26}" destId="{7E92D966-8636-4689-A4E4-D5B5AFD51EB1}" srcOrd="0" destOrd="0" presId="urn:microsoft.com/office/officeart/2005/8/layout/hList1"/>
    <dgm:cxn modelId="{67939FA5-1130-4181-9049-795138A097C9}" srcId="{2996174C-6C8F-4637-B6DA-30545E742370}" destId="{4A10648C-4863-44E5-96A4-3FF381FBA2AF}" srcOrd="2" destOrd="0" parTransId="{2B75F07B-EA20-4B87-A002-E09F41F8912C}" sibTransId="{F9DE22BF-06CD-45BE-8C30-95F1465E7D67}"/>
    <dgm:cxn modelId="{1F235ADE-47E1-4C20-A192-522AA195D62D}" srcId="{AD5B3811-5765-491A-AA01-457E5A02B17A}" destId="{37C2F331-F3F1-4B87-9C5B-6AD92EAFAA26}" srcOrd="0" destOrd="0" parTransId="{E38EF402-1684-4635-9C86-CDE1AA168BA3}" sibTransId="{8462A3F1-08E8-4D31-9DDF-394C32A1FA29}"/>
    <dgm:cxn modelId="{98875CDF-9E99-4617-812F-82D80FE63267}" type="presOf" srcId="{4A10648C-4863-44E5-96A4-3FF381FBA2AF}" destId="{D06DD919-0CCC-4D54-B59E-C2D9BB9FE40C}" srcOrd="0" destOrd="0" presId="urn:microsoft.com/office/officeart/2005/8/layout/hList1"/>
    <dgm:cxn modelId="{B0D678E3-00AE-4827-B92E-FC6DCFE8EE27}" srcId="{44C3427C-3144-4329-8B8C-0AA1BDF4867D}" destId="{0FB9408D-DA43-4E87-963F-2B58C6BBA393}" srcOrd="0" destOrd="0" parTransId="{1363AA62-CE93-4B65-A926-FEE62CA40E86}" sibTransId="{977CFA58-1320-4A1C-B417-B2C41B01AA4F}"/>
    <dgm:cxn modelId="{1ABAFBEE-361B-4441-8C1C-72B085964C43}" srcId="{2996174C-6C8F-4637-B6DA-30545E742370}" destId="{44C3427C-3144-4329-8B8C-0AA1BDF4867D}" srcOrd="1" destOrd="0" parTransId="{E8DCA208-C65D-475C-9415-4D654E57BE80}" sibTransId="{F9B4CBE8-DB41-4C07-B0E1-65DE1C8FCD5D}"/>
    <dgm:cxn modelId="{6EA872F6-7F80-489A-B217-B08D48BA647A}" type="presOf" srcId="{AD5B3811-5765-491A-AA01-457E5A02B17A}" destId="{EFB19B7F-5272-4586-91FE-FB4DCE000BA8}" srcOrd="0" destOrd="0" presId="urn:microsoft.com/office/officeart/2005/8/layout/hList1"/>
    <dgm:cxn modelId="{C12B4DFA-F012-4721-B5DF-A91A15B62189}" srcId="{2996174C-6C8F-4637-B6DA-30545E742370}" destId="{AD5B3811-5765-491A-AA01-457E5A02B17A}" srcOrd="0" destOrd="0" parTransId="{DC5C411E-6305-4C0A-BD8D-ADC47A919F87}" sibTransId="{EE438B5F-ABC8-4E1B-9AAA-A65F264CEF94}"/>
    <dgm:cxn modelId="{729C5FFB-19A7-481A-BB68-1787FDD0F85D}" type="presOf" srcId="{D5EA7A1E-8159-476E-BE40-9158D33EF8E7}" destId="{CFC60B57-1D4B-4F15-BAF2-FD8694D03673}" srcOrd="0" destOrd="2" presId="urn:microsoft.com/office/officeart/2005/8/layout/hList1"/>
    <dgm:cxn modelId="{6F5B59FC-6F99-44E3-8F18-C10080C4CB2B}" srcId="{4A10648C-4863-44E5-96A4-3FF381FBA2AF}" destId="{A2818628-DA4E-4CF0-8F10-88897AB15A95}" srcOrd="1" destOrd="0" parTransId="{0D1B0496-7F7B-43F3-B5B6-E001E79F2C0B}" sibTransId="{88F11B97-D961-49B0-8B59-99CABD4A1CBD}"/>
    <dgm:cxn modelId="{01350007-9BFB-42C4-A072-91DC29C11F93}" type="presParOf" srcId="{A3629837-BE0B-4ED8-AC28-209F2DB4FF66}" destId="{E893C8BA-E914-4418-A3CF-56F30F165EE8}" srcOrd="0" destOrd="0" presId="urn:microsoft.com/office/officeart/2005/8/layout/hList1"/>
    <dgm:cxn modelId="{9380CBDC-FBA1-4FAC-85C5-A80E3A302F30}" type="presParOf" srcId="{E893C8BA-E914-4418-A3CF-56F30F165EE8}" destId="{EFB19B7F-5272-4586-91FE-FB4DCE000BA8}" srcOrd="0" destOrd="0" presId="urn:microsoft.com/office/officeart/2005/8/layout/hList1"/>
    <dgm:cxn modelId="{EB47F7CC-0F8F-4858-BD5A-1FD8C6D9A11C}" type="presParOf" srcId="{E893C8BA-E914-4418-A3CF-56F30F165EE8}" destId="{7E92D966-8636-4689-A4E4-D5B5AFD51EB1}" srcOrd="1" destOrd="0" presId="urn:microsoft.com/office/officeart/2005/8/layout/hList1"/>
    <dgm:cxn modelId="{7718F726-AB14-473F-B6E7-E7FBD6D2DE78}" type="presParOf" srcId="{A3629837-BE0B-4ED8-AC28-209F2DB4FF66}" destId="{9AC78A3D-F275-4FF5-8710-9118BE7F3B87}" srcOrd="1" destOrd="0" presId="urn:microsoft.com/office/officeart/2005/8/layout/hList1"/>
    <dgm:cxn modelId="{D3DCA3E9-8D81-4CAB-9C85-A9C470476437}" type="presParOf" srcId="{A3629837-BE0B-4ED8-AC28-209F2DB4FF66}" destId="{5AB6D9A7-7C01-4D38-8C39-BDFE3F81ABF1}" srcOrd="2" destOrd="0" presId="urn:microsoft.com/office/officeart/2005/8/layout/hList1"/>
    <dgm:cxn modelId="{326CE158-3676-45C0-A0D6-A8D08A3A859F}" type="presParOf" srcId="{5AB6D9A7-7C01-4D38-8C39-BDFE3F81ABF1}" destId="{917D5C8F-B61D-4032-A4B7-56731CC150AD}" srcOrd="0" destOrd="0" presId="urn:microsoft.com/office/officeart/2005/8/layout/hList1"/>
    <dgm:cxn modelId="{A5C83F84-2890-4BB3-8C63-D0819AA5CC69}" type="presParOf" srcId="{5AB6D9A7-7C01-4D38-8C39-BDFE3F81ABF1}" destId="{CFC60B57-1D4B-4F15-BAF2-FD8694D03673}" srcOrd="1" destOrd="0" presId="urn:microsoft.com/office/officeart/2005/8/layout/hList1"/>
    <dgm:cxn modelId="{51270C88-0528-4C78-B88E-D3F515E2BD5A}" type="presParOf" srcId="{A3629837-BE0B-4ED8-AC28-209F2DB4FF66}" destId="{084D5FD5-F72A-4BEE-93DE-B955315A2372}" srcOrd="3" destOrd="0" presId="urn:microsoft.com/office/officeart/2005/8/layout/hList1"/>
    <dgm:cxn modelId="{7EF036B2-41B8-4551-968A-9B9FFF2B8EC7}" type="presParOf" srcId="{A3629837-BE0B-4ED8-AC28-209F2DB4FF66}" destId="{0FF26E85-EDFA-43C7-90D7-0EA860F29002}" srcOrd="4" destOrd="0" presId="urn:microsoft.com/office/officeart/2005/8/layout/hList1"/>
    <dgm:cxn modelId="{A4F8A83B-F331-46EC-BCD6-857E8D23C7D4}" type="presParOf" srcId="{0FF26E85-EDFA-43C7-90D7-0EA860F29002}" destId="{D06DD919-0CCC-4D54-B59E-C2D9BB9FE40C}" srcOrd="0" destOrd="0" presId="urn:microsoft.com/office/officeart/2005/8/layout/hList1"/>
    <dgm:cxn modelId="{9E2E624C-DEAC-4022-BA46-7F5F5894EB4C}" type="presParOf" srcId="{0FF26E85-EDFA-43C7-90D7-0EA860F29002}" destId="{AE66CDB4-B87E-451D-BAC8-56DC6F6668C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96174C-6C8F-4637-B6DA-30545E74237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AD5B3811-5765-491A-AA01-457E5A02B17A}">
      <dgm:prSet phldrT="[Text]" custT="1"/>
      <dgm:spPr>
        <a:xfrm>
          <a:off x="2165" y="10320"/>
          <a:ext cx="2111796" cy="633600"/>
        </a:xfrm>
        <a:prstGeom prst="rect">
          <a:avLst/>
        </a:prstGeom>
        <a:solidFill>
          <a:srgbClr val="006373"/>
        </a:solidFill>
        <a:ln>
          <a:noFill/>
        </a:ln>
      </dgm:spPr>
      <dgm:t>
        <a:bodyPr/>
        <a:lstStyle/>
        <a:p>
          <a:pPr>
            <a:buNone/>
          </a:pPr>
          <a:r>
            <a:rPr lang="en-US" sz="1200" b="1" dirty="0">
              <a:latin typeface="+mn-lt"/>
              <a:ea typeface="+mn-ea"/>
              <a:cs typeface="Arial" panose="020B0604020202020204" pitchFamily="34" charset="0"/>
            </a:rPr>
            <a:t>G - Wholesale &amp; retail trade including repair of motor vehicles</a:t>
          </a:r>
        </a:p>
      </dgm:t>
    </dgm:pt>
    <dgm:pt modelId="{DC5C411E-6305-4C0A-BD8D-ADC47A919F87}" type="parTrans" cxnId="{C12B4DFA-F012-4721-B5DF-A91A15B62189}">
      <dgm:prSet/>
      <dgm:spPr/>
      <dgm:t>
        <a:bodyPr/>
        <a:lstStyle/>
        <a:p>
          <a:endParaRPr lang="en-US" sz="1200">
            <a:latin typeface="+mn-lt"/>
          </a:endParaRPr>
        </a:p>
      </dgm:t>
    </dgm:pt>
    <dgm:pt modelId="{EE438B5F-ABC8-4E1B-9AAA-A65F264CEF94}" type="sibTrans" cxnId="{C12B4DFA-F012-4721-B5DF-A91A15B62189}">
      <dgm:prSet/>
      <dgm:spPr/>
      <dgm:t>
        <a:bodyPr/>
        <a:lstStyle/>
        <a:p>
          <a:endParaRPr lang="en-US" sz="1200">
            <a:latin typeface="+mn-lt"/>
          </a:endParaRPr>
        </a:p>
      </dgm:t>
    </dgm:pt>
    <dgm:pt modelId="{37C2F331-F3F1-4B87-9C5B-6AD92EAFAA26}">
      <dgm:prSet phldrT="[Text]" custT="1"/>
      <dgm:spPr>
        <a:xfrm>
          <a:off x="2165" y="643920"/>
          <a:ext cx="2111796" cy="1298384"/>
        </a:xfrm>
        <a:prstGeom prst="rect">
          <a:avLst/>
        </a:prstGeom>
        <a:solidFill>
          <a:srgbClr val="D5E6EC"/>
        </a:solidFill>
        <a:ln>
          <a:noFill/>
        </a:ln>
      </dgm:spPr>
      <dgm:t>
        <a:bodyPr/>
        <a:lstStyle/>
        <a:p>
          <a:pPr>
            <a:buChar char="•"/>
          </a:pPr>
          <a:r>
            <a:rPr lang="en-US" sz="1000" b="1" i="0" dirty="0">
              <a:latin typeface="+mn-lt"/>
              <a:ea typeface="+mn-ea"/>
              <a:cs typeface="Arial" panose="020B0604020202020204" pitchFamily="34" charset="0"/>
            </a:rPr>
            <a:t>MyWoW</a:t>
          </a:r>
          <a:r>
            <a:rPr lang="en-US" sz="1000" b="0" i="0" dirty="0">
              <a:latin typeface="+mn-lt"/>
              <a:ea typeface="+mn-ea"/>
              <a:cs typeface="Arial" panose="020B0604020202020204" pitchFamily="34" charset="0"/>
            </a:rPr>
            <a:t>: Retail &amp; customer services (27) AND garage services (8)</a:t>
          </a:r>
          <a:endParaRPr lang="en-US" sz="1000" i="0" dirty="0">
            <a:latin typeface="+mn-lt"/>
            <a:ea typeface="+mn-ea"/>
            <a:cs typeface="Arial" panose="020B0604020202020204" pitchFamily="34" charset="0"/>
          </a:endParaRPr>
        </a:p>
      </dgm:t>
    </dgm:pt>
    <dgm:pt modelId="{E38EF402-1684-4635-9C86-CDE1AA168BA3}" type="parTrans" cxnId="{1F235ADE-47E1-4C20-A192-522AA195D62D}">
      <dgm:prSet/>
      <dgm:spPr/>
      <dgm:t>
        <a:bodyPr/>
        <a:lstStyle/>
        <a:p>
          <a:endParaRPr lang="en-US" sz="1200">
            <a:latin typeface="+mn-lt"/>
          </a:endParaRPr>
        </a:p>
      </dgm:t>
    </dgm:pt>
    <dgm:pt modelId="{8462A3F1-08E8-4D31-9DDF-394C32A1FA29}" type="sibTrans" cxnId="{1F235ADE-47E1-4C20-A192-522AA195D62D}">
      <dgm:prSet/>
      <dgm:spPr/>
      <dgm:t>
        <a:bodyPr/>
        <a:lstStyle/>
        <a:p>
          <a:endParaRPr lang="en-US" sz="1200">
            <a:latin typeface="+mn-lt"/>
          </a:endParaRPr>
        </a:p>
      </dgm:t>
    </dgm:pt>
    <dgm:pt modelId="{F86484AA-014D-4074-AC4A-81A4B4E0D50B}">
      <dgm:prSet phldrT="[Text]" custT="1"/>
      <dgm:spPr>
        <a:xfrm>
          <a:off x="2165" y="643920"/>
          <a:ext cx="2111796" cy="1298384"/>
        </a:xfrm>
        <a:prstGeom prst="rect">
          <a:avLst/>
        </a:prstGeom>
        <a:solidFill>
          <a:srgbClr val="D5E6EC"/>
        </a:solidFill>
        <a:ln>
          <a:noFill/>
        </a:ln>
      </dgm:spPr>
      <dgm:t>
        <a:bodyPr/>
        <a:lstStyle/>
        <a:p>
          <a:pPr>
            <a:buChar char="•"/>
          </a:pPr>
          <a:r>
            <a:rPr lang="en-US" sz="1000" dirty="0">
              <a:latin typeface="+mn-lt"/>
              <a:ea typeface="+mn-ea"/>
              <a:cs typeface="Arial" panose="020B0604020202020204" pitchFamily="34" charset="0"/>
            </a:rPr>
            <a:t>e.g. bookmaker; call center operators; courier; retail buyer/manager; market trader; window cleaner; cycle mechanic; car salesperson; motor vehicle breakdown engineer...</a:t>
          </a:r>
        </a:p>
      </dgm:t>
    </dgm:pt>
    <dgm:pt modelId="{8FD26269-964B-4378-B9ED-0CF464542EC9}" type="parTrans" cxnId="{246ABC3C-9097-460E-9711-3F7AC2F5343F}">
      <dgm:prSet/>
      <dgm:spPr/>
      <dgm:t>
        <a:bodyPr/>
        <a:lstStyle/>
        <a:p>
          <a:endParaRPr lang="en-US" sz="1200">
            <a:latin typeface="+mn-lt"/>
          </a:endParaRPr>
        </a:p>
      </dgm:t>
    </dgm:pt>
    <dgm:pt modelId="{A5BCC000-713A-4B88-9EB2-317428E5A5C9}" type="sibTrans" cxnId="{246ABC3C-9097-460E-9711-3F7AC2F5343F}">
      <dgm:prSet/>
      <dgm:spPr/>
      <dgm:t>
        <a:bodyPr/>
        <a:lstStyle/>
        <a:p>
          <a:endParaRPr lang="en-US" sz="1200">
            <a:latin typeface="+mn-lt"/>
          </a:endParaRPr>
        </a:p>
      </dgm:t>
    </dgm:pt>
    <dgm:pt modelId="{44C3427C-3144-4329-8B8C-0AA1BDF4867D}">
      <dgm:prSet phldrT="[Text]" custT="1"/>
      <dgm:spPr>
        <a:xfrm>
          <a:off x="2409614" y="0"/>
          <a:ext cx="2111796" cy="633600"/>
        </a:xfrm>
        <a:prstGeom prst="rect">
          <a:avLst/>
        </a:prstGeom>
        <a:solidFill>
          <a:srgbClr val="534481"/>
        </a:solidFill>
        <a:ln>
          <a:noFill/>
        </a:ln>
      </dgm:spPr>
      <dgm:t>
        <a:bodyPr/>
        <a:lstStyle/>
        <a:p>
          <a:pPr>
            <a:buNone/>
          </a:pPr>
          <a:r>
            <a:rPr lang="en-US" sz="1200" b="1" dirty="0">
              <a:latin typeface="+mn-lt"/>
              <a:ea typeface="+mn-ea"/>
              <a:cs typeface="Arial" panose="020B0604020202020204" pitchFamily="34" charset="0"/>
            </a:rPr>
            <a:t>H - Transportation &amp; storage</a:t>
          </a:r>
        </a:p>
      </dgm:t>
    </dgm:pt>
    <dgm:pt modelId="{E8DCA208-C65D-475C-9415-4D654E57BE80}" type="parTrans" cxnId="{1ABAFBEE-361B-4441-8C1C-72B085964C43}">
      <dgm:prSet/>
      <dgm:spPr/>
      <dgm:t>
        <a:bodyPr/>
        <a:lstStyle/>
        <a:p>
          <a:endParaRPr lang="en-US" sz="1200">
            <a:latin typeface="+mn-lt"/>
          </a:endParaRPr>
        </a:p>
      </dgm:t>
    </dgm:pt>
    <dgm:pt modelId="{F9B4CBE8-DB41-4C07-B0E1-65DE1C8FCD5D}" type="sibTrans" cxnId="{1ABAFBEE-361B-4441-8C1C-72B085964C43}">
      <dgm:prSet/>
      <dgm:spPr/>
      <dgm:t>
        <a:bodyPr/>
        <a:lstStyle/>
        <a:p>
          <a:endParaRPr lang="en-US" sz="1200">
            <a:latin typeface="+mn-lt"/>
          </a:endParaRPr>
        </a:p>
      </dgm:t>
    </dgm:pt>
    <dgm:pt modelId="{0FB9408D-DA43-4E87-963F-2B58C6BBA393}">
      <dgm:prSet phldrT="[Text]" custT="1"/>
      <dgm:spPr>
        <a:xfrm>
          <a:off x="2409614" y="643920"/>
          <a:ext cx="2111796" cy="1298384"/>
        </a:xfrm>
        <a:prstGeom prst="rect">
          <a:avLst/>
        </a:prstGeom>
      </dgm:spPr>
      <dgm:t>
        <a:bodyPr/>
        <a:lstStyle/>
        <a:p>
          <a:pPr>
            <a:buChar char="•"/>
          </a:pPr>
          <a:r>
            <a:rPr lang="en-US" sz="1000" b="1" dirty="0">
              <a:latin typeface="+mn-lt"/>
              <a:ea typeface="+mn-ea"/>
              <a:cs typeface="Arial" panose="020B0604020202020204" pitchFamily="34" charset="0"/>
            </a:rPr>
            <a:t>MyWoW: </a:t>
          </a:r>
          <a:r>
            <a:rPr lang="en-US" sz="1000" dirty="0">
              <a:latin typeface="+mn-lt"/>
              <a:ea typeface="+mn-ea"/>
              <a:cs typeface="Arial" panose="020B0604020202020204" pitchFamily="34" charset="0"/>
            </a:rPr>
            <a:t>Transportation, distribution &amp; logistics (22)</a:t>
          </a:r>
        </a:p>
      </dgm:t>
    </dgm:pt>
    <dgm:pt modelId="{1363AA62-CE93-4B65-A926-FEE62CA40E86}" type="parTrans" cxnId="{B0D678E3-00AE-4827-B92E-FC6DCFE8EE27}">
      <dgm:prSet/>
      <dgm:spPr/>
      <dgm:t>
        <a:bodyPr/>
        <a:lstStyle/>
        <a:p>
          <a:endParaRPr lang="en-US" sz="1200">
            <a:latin typeface="+mn-lt"/>
          </a:endParaRPr>
        </a:p>
      </dgm:t>
    </dgm:pt>
    <dgm:pt modelId="{977CFA58-1320-4A1C-B417-B2C41B01AA4F}" type="sibTrans" cxnId="{B0D678E3-00AE-4827-B92E-FC6DCFE8EE27}">
      <dgm:prSet/>
      <dgm:spPr/>
      <dgm:t>
        <a:bodyPr/>
        <a:lstStyle/>
        <a:p>
          <a:endParaRPr lang="en-US" sz="1200">
            <a:latin typeface="+mn-lt"/>
          </a:endParaRPr>
        </a:p>
      </dgm:t>
    </dgm:pt>
    <dgm:pt modelId="{4A10648C-4863-44E5-96A4-3FF381FBA2AF}">
      <dgm:prSet phldrT="[Text]" custT="1"/>
      <dgm:spPr>
        <a:xfrm>
          <a:off x="4817062" y="10320"/>
          <a:ext cx="2111796" cy="633600"/>
        </a:xfrm>
        <a:prstGeom prst="rect">
          <a:avLst/>
        </a:prstGeom>
        <a:solidFill>
          <a:srgbClr val="92AF2B"/>
        </a:solidFill>
        <a:ln>
          <a:noFill/>
        </a:ln>
      </dgm:spPr>
      <dgm:t>
        <a:bodyPr/>
        <a:lstStyle/>
        <a:p>
          <a:pPr>
            <a:buNone/>
          </a:pPr>
          <a:r>
            <a:rPr lang="en-US" sz="1200" b="1" dirty="0">
              <a:latin typeface="+mn-lt"/>
              <a:ea typeface="+mn-ea"/>
              <a:cs typeface="Arial" panose="020B0604020202020204" pitchFamily="34" charset="0"/>
            </a:rPr>
            <a:t>I - Accommodation &amp; food service activities</a:t>
          </a:r>
        </a:p>
      </dgm:t>
    </dgm:pt>
    <dgm:pt modelId="{2B75F07B-EA20-4B87-A002-E09F41F8912C}" type="parTrans" cxnId="{67939FA5-1130-4181-9049-795138A097C9}">
      <dgm:prSet/>
      <dgm:spPr/>
      <dgm:t>
        <a:bodyPr/>
        <a:lstStyle/>
        <a:p>
          <a:endParaRPr lang="en-US" sz="1200">
            <a:latin typeface="+mn-lt"/>
          </a:endParaRPr>
        </a:p>
      </dgm:t>
    </dgm:pt>
    <dgm:pt modelId="{F9DE22BF-06CD-45BE-8C30-95F1465E7D67}" type="sibTrans" cxnId="{67939FA5-1130-4181-9049-795138A097C9}">
      <dgm:prSet/>
      <dgm:spPr/>
      <dgm:t>
        <a:bodyPr/>
        <a:lstStyle/>
        <a:p>
          <a:endParaRPr lang="en-US" sz="1200">
            <a:latin typeface="+mn-lt"/>
          </a:endParaRPr>
        </a:p>
      </dgm:t>
    </dgm:pt>
    <dgm:pt modelId="{8DB16C00-FFD1-4CEC-AADB-6513ADDFC616}">
      <dgm:prSet phldrT="[Text]" custT="1"/>
      <dgm:spPr>
        <a:xfrm>
          <a:off x="4817062" y="643920"/>
          <a:ext cx="2111796" cy="1298384"/>
        </a:xfrm>
        <a:prstGeom prst="rect">
          <a:avLst/>
        </a:prstGeom>
        <a:solidFill>
          <a:srgbClr val="E1E9D6"/>
        </a:solidFill>
        <a:ln>
          <a:noFill/>
        </a:ln>
      </dgm:spPr>
      <dgm:t>
        <a:bodyPr/>
        <a:lstStyle/>
        <a:p>
          <a:pPr>
            <a:buChar char="•"/>
          </a:pPr>
          <a:r>
            <a:rPr lang="en-US" sz="1000" b="1" i="0" dirty="0">
              <a:latin typeface="+mn-lt"/>
              <a:ea typeface="+mn-ea"/>
              <a:cs typeface="Arial" panose="020B0604020202020204" pitchFamily="34" charset="0"/>
            </a:rPr>
            <a:t>MyWoW</a:t>
          </a:r>
          <a:r>
            <a:rPr lang="en-US" sz="1000" b="0" i="0" dirty="0">
              <a:latin typeface="+mn-lt"/>
              <a:ea typeface="+mn-ea"/>
              <a:cs typeface="Arial" panose="020B0604020202020204" pitchFamily="34" charset="0"/>
            </a:rPr>
            <a:t>: Hospitality, Catering and Tourism (25)</a:t>
          </a:r>
          <a:endParaRPr lang="en-US" sz="1000" i="0" dirty="0">
            <a:latin typeface="+mn-lt"/>
            <a:ea typeface="+mn-ea"/>
            <a:cs typeface="Arial" panose="020B0604020202020204" pitchFamily="34" charset="0"/>
          </a:endParaRPr>
        </a:p>
      </dgm:t>
    </dgm:pt>
    <dgm:pt modelId="{3F9AB71D-8221-48B8-9037-D4676344F024}" type="parTrans" cxnId="{B48FB504-3028-4777-8536-44738DAEDE9A}">
      <dgm:prSet/>
      <dgm:spPr/>
      <dgm:t>
        <a:bodyPr/>
        <a:lstStyle/>
        <a:p>
          <a:endParaRPr lang="en-US" sz="1200">
            <a:latin typeface="+mn-lt"/>
          </a:endParaRPr>
        </a:p>
      </dgm:t>
    </dgm:pt>
    <dgm:pt modelId="{57A77AC3-789C-47BB-9B6D-2F3204539F5E}" type="sibTrans" cxnId="{B48FB504-3028-4777-8536-44738DAEDE9A}">
      <dgm:prSet/>
      <dgm:spPr/>
      <dgm:t>
        <a:bodyPr/>
        <a:lstStyle/>
        <a:p>
          <a:endParaRPr lang="en-US" sz="1200">
            <a:latin typeface="+mn-lt"/>
          </a:endParaRPr>
        </a:p>
      </dgm:t>
    </dgm:pt>
    <dgm:pt modelId="{A2818628-DA4E-4CF0-8F10-88897AB15A95}">
      <dgm:prSet custT="1"/>
      <dgm:spPr>
        <a:xfrm>
          <a:off x="4817062" y="643920"/>
          <a:ext cx="2111796" cy="1298384"/>
        </a:xfrm>
        <a:prstGeom prst="rect">
          <a:avLst/>
        </a:prstGeom>
        <a:solidFill>
          <a:srgbClr val="E1E9D6"/>
        </a:solidFill>
        <a:ln>
          <a:noFill/>
        </a:ln>
      </dgm:spPr>
      <dgm:t>
        <a:bodyPr/>
        <a:lstStyle/>
        <a:p>
          <a:pPr>
            <a:buChar char="•"/>
          </a:pPr>
          <a:r>
            <a:rPr lang="en-US" sz="1000" dirty="0">
              <a:latin typeface="+mn-lt"/>
              <a:ea typeface="+mn-ea"/>
              <a:cs typeface="Arial" panose="020B0604020202020204" pitchFamily="34" charset="0"/>
            </a:rPr>
            <a:t>e.g. Air Cabin Crew; Airline Customer Service Agent; </a:t>
          </a:r>
          <a:r>
            <a:rPr lang="en-US" sz="1000" b="0" dirty="0">
              <a:latin typeface="+mn-lt"/>
              <a:ea typeface="+mn-ea"/>
              <a:cs typeface="Arial" panose="020B0604020202020204" pitchFamily="34" charset="0"/>
            </a:rPr>
            <a:t>Baker; Catering Manager; Counter Service Assistant; Croupier; Fairground Worker; Hotel Manager; Travel Agent; Resort Representative; Waiting Staff….</a:t>
          </a:r>
          <a:endParaRPr lang="en-US" sz="1000" dirty="0">
            <a:latin typeface="+mn-lt"/>
            <a:ea typeface="+mn-ea"/>
            <a:cs typeface="Arial" panose="020B0604020202020204" pitchFamily="34" charset="0"/>
          </a:endParaRPr>
        </a:p>
      </dgm:t>
    </dgm:pt>
    <dgm:pt modelId="{0D1B0496-7F7B-43F3-B5B6-E001E79F2C0B}" type="parTrans" cxnId="{6F5B59FC-6F99-44E3-8F18-C10080C4CB2B}">
      <dgm:prSet/>
      <dgm:spPr/>
      <dgm:t>
        <a:bodyPr/>
        <a:lstStyle/>
        <a:p>
          <a:endParaRPr lang="en-US">
            <a:latin typeface="+mn-lt"/>
          </a:endParaRPr>
        </a:p>
      </dgm:t>
    </dgm:pt>
    <dgm:pt modelId="{88F11B97-D961-49B0-8B59-99CABD4A1CBD}" type="sibTrans" cxnId="{6F5B59FC-6F99-44E3-8F18-C10080C4CB2B}">
      <dgm:prSet/>
      <dgm:spPr/>
      <dgm:t>
        <a:bodyPr/>
        <a:lstStyle/>
        <a:p>
          <a:endParaRPr lang="en-US">
            <a:latin typeface="+mn-lt"/>
          </a:endParaRPr>
        </a:p>
      </dgm:t>
    </dgm:pt>
    <dgm:pt modelId="{CC311126-0F1E-44AA-969F-969470C14262}">
      <dgm:prSet phldrT="[Text]" custT="1"/>
      <dgm:spPr>
        <a:xfrm>
          <a:off x="2409614" y="643920"/>
          <a:ext cx="2111796" cy="1298384"/>
        </a:xfrm>
        <a:prstGeom prst="rect">
          <a:avLst/>
        </a:prstGeom>
      </dgm:spPr>
      <dgm:t>
        <a:bodyPr/>
        <a:lstStyle/>
        <a:p>
          <a:pPr>
            <a:buChar char="•"/>
          </a:pPr>
          <a:r>
            <a:rPr lang="en-US" sz="1000" b="0" dirty="0">
              <a:latin typeface="+mn-lt"/>
              <a:ea typeface="+mn-ea"/>
              <a:cs typeface="Arial" panose="020B0604020202020204" pitchFamily="34" charset="0"/>
            </a:rPr>
            <a:t>e.g. Air Traffic Controller; Baggage Handler; Bus/Coach Driver; Chauffer; Forklift Truck Operator; Freight Forwarder; Postal Delivery Workers; Removals Workers; Signaling technician; Road Transport Manager…</a:t>
          </a:r>
          <a:endParaRPr lang="en-US" sz="1000" dirty="0">
            <a:latin typeface="+mn-lt"/>
            <a:ea typeface="+mn-ea"/>
            <a:cs typeface="Arial" panose="020B0604020202020204" pitchFamily="34" charset="0"/>
          </a:endParaRPr>
        </a:p>
      </dgm:t>
    </dgm:pt>
    <dgm:pt modelId="{7A8F8225-2C4C-4B20-835C-8F6E5DCA0394}" type="parTrans" cxnId="{A2ECC0D7-0B35-489F-8D05-D761AA3A0A34}">
      <dgm:prSet/>
      <dgm:spPr/>
      <dgm:t>
        <a:bodyPr/>
        <a:lstStyle/>
        <a:p>
          <a:endParaRPr lang="en-US"/>
        </a:p>
      </dgm:t>
    </dgm:pt>
    <dgm:pt modelId="{C7A3FEB5-669E-443B-886C-8E90C56C4F59}" type="sibTrans" cxnId="{A2ECC0D7-0B35-489F-8D05-D761AA3A0A34}">
      <dgm:prSet/>
      <dgm:spPr/>
      <dgm:t>
        <a:bodyPr/>
        <a:lstStyle/>
        <a:p>
          <a:endParaRPr lang="en-US"/>
        </a:p>
      </dgm:t>
    </dgm:pt>
    <dgm:pt modelId="{A3629837-BE0B-4ED8-AC28-209F2DB4FF66}" type="pres">
      <dgm:prSet presAssocID="{2996174C-6C8F-4637-B6DA-30545E742370}" presName="Name0" presStyleCnt="0">
        <dgm:presLayoutVars>
          <dgm:dir/>
          <dgm:animLvl val="lvl"/>
          <dgm:resizeHandles val="exact"/>
        </dgm:presLayoutVars>
      </dgm:prSet>
      <dgm:spPr/>
    </dgm:pt>
    <dgm:pt modelId="{E893C8BA-E914-4418-A3CF-56F30F165EE8}" type="pres">
      <dgm:prSet presAssocID="{AD5B3811-5765-491A-AA01-457E5A02B17A}" presName="composite" presStyleCnt="0"/>
      <dgm:spPr/>
    </dgm:pt>
    <dgm:pt modelId="{EFB19B7F-5272-4586-91FE-FB4DCE000BA8}" type="pres">
      <dgm:prSet presAssocID="{AD5B3811-5765-491A-AA01-457E5A02B17A}" presName="parTx" presStyleLbl="alignNode1" presStyleIdx="0" presStyleCnt="3">
        <dgm:presLayoutVars>
          <dgm:chMax val="0"/>
          <dgm:chPref val="0"/>
          <dgm:bulletEnabled val="1"/>
        </dgm:presLayoutVars>
      </dgm:prSet>
      <dgm:spPr/>
    </dgm:pt>
    <dgm:pt modelId="{7E92D966-8636-4689-A4E4-D5B5AFD51EB1}" type="pres">
      <dgm:prSet presAssocID="{AD5B3811-5765-491A-AA01-457E5A02B17A}" presName="desTx" presStyleLbl="alignAccFollowNode1" presStyleIdx="0" presStyleCnt="3">
        <dgm:presLayoutVars>
          <dgm:bulletEnabled val="1"/>
        </dgm:presLayoutVars>
      </dgm:prSet>
      <dgm:spPr/>
    </dgm:pt>
    <dgm:pt modelId="{9AC78A3D-F275-4FF5-8710-9118BE7F3B87}" type="pres">
      <dgm:prSet presAssocID="{EE438B5F-ABC8-4E1B-9AAA-A65F264CEF94}" presName="space" presStyleCnt="0"/>
      <dgm:spPr/>
    </dgm:pt>
    <dgm:pt modelId="{5AB6D9A7-7C01-4D38-8C39-BDFE3F81ABF1}" type="pres">
      <dgm:prSet presAssocID="{44C3427C-3144-4329-8B8C-0AA1BDF4867D}" presName="composite" presStyleCnt="0"/>
      <dgm:spPr/>
    </dgm:pt>
    <dgm:pt modelId="{917D5C8F-B61D-4032-A4B7-56731CC150AD}" type="pres">
      <dgm:prSet presAssocID="{44C3427C-3144-4329-8B8C-0AA1BDF4867D}" presName="parTx" presStyleLbl="alignNode1" presStyleIdx="1" presStyleCnt="3" custScaleY="112332" custLinFactNeighborY="-16988">
        <dgm:presLayoutVars>
          <dgm:chMax val="0"/>
          <dgm:chPref val="0"/>
          <dgm:bulletEnabled val="1"/>
        </dgm:presLayoutVars>
      </dgm:prSet>
      <dgm:spPr/>
    </dgm:pt>
    <dgm:pt modelId="{CFC60B57-1D4B-4F15-BAF2-FD8694D03673}" type="pres">
      <dgm:prSet presAssocID="{44C3427C-3144-4329-8B8C-0AA1BDF4867D}" presName="desTx" presStyleLbl="alignAccFollowNode1" presStyleIdx="1" presStyleCnt="3" custLinFactNeighborY="4784">
        <dgm:presLayoutVars>
          <dgm:bulletEnabled val="1"/>
        </dgm:presLayoutVars>
      </dgm:prSet>
      <dgm:spPr/>
    </dgm:pt>
    <dgm:pt modelId="{084D5FD5-F72A-4BEE-93DE-B955315A2372}" type="pres">
      <dgm:prSet presAssocID="{F9B4CBE8-DB41-4C07-B0E1-65DE1C8FCD5D}" presName="space" presStyleCnt="0"/>
      <dgm:spPr/>
    </dgm:pt>
    <dgm:pt modelId="{0FF26E85-EDFA-43C7-90D7-0EA860F29002}" type="pres">
      <dgm:prSet presAssocID="{4A10648C-4863-44E5-96A4-3FF381FBA2AF}" presName="composite" presStyleCnt="0"/>
      <dgm:spPr/>
    </dgm:pt>
    <dgm:pt modelId="{D06DD919-0CCC-4D54-B59E-C2D9BB9FE40C}" type="pres">
      <dgm:prSet presAssocID="{4A10648C-4863-44E5-96A4-3FF381FBA2AF}" presName="parTx" presStyleLbl="alignNode1" presStyleIdx="2" presStyleCnt="3">
        <dgm:presLayoutVars>
          <dgm:chMax val="0"/>
          <dgm:chPref val="0"/>
          <dgm:bulletEnabled val="1"/>
        </dgm:presLayoutVars>
      </dgm:prSet>
      <dgm:spPr/>
    </dgm:pt>
    <dgm:pt modelId="{AE66CDB4-B87E-451D-BAC8-56DC6F6668C9}" type="pres">
      <dgm:prSet presAssocID="{4A10648C-4863-44E5-96A4-3FF381FBA2AF}" presName="desTx" presStyleLbl="alignAccFollowNode1" presStyleIdx="2" presStyleCnt="3">
        <dgm:presLayoutVars>
          <dgm:bulletEnabled val="1"/>
        </dgm:presLayoutVars>
      </dgm:prSet>
      <dgm:spPr/>
    </dgm:pt>
  </dgm:ptLst>
  <dgm:cxnLst>
    <dgm:cxn modelId="{B48FB504-3028-4777-8536-44738DAEDE9A}" srcId="{4A10648C-4863-44E5-96A4-3FF381FBA2AF}" destId="{8DB16C00-FFD1-4CEC-AADB-6513ADDFC616}" srcOrd="0" destOrd="0" parTransId="{3F9AB71D-8221-48B8-9037-D4676344F024}" sibTransId="{57A77AC3-789C-47BB-9B6D-2F3204539F5E}"/>
    <dgm:cxn modelId="{6BD1A12C-415C-497A-84C5-E6A9A30D747E}" type="presOf" srcId="{2996174C-6C8F-4637-B6DA-30545E742370}" destId="{A3629837-BE0B-4ED8-AC28-209F2DB4FF66}" srcOrd="0" destOrd="0" presId="urn:microsoft.com/office/officeart/2005/8/layout/hList1"/>
    <dgm:cxn modelId="{246ABC3C-9097-460E-9711-3F7AC2F5343F}" srcId="{AD5B3811-5765-491A-AA01-457E5A02B17A}" destId="{F86484AA-014D-4074-AC4A-81A4B4E0D50B}" srcOrd="1" destOrd="0" parTransId="{8FD26269-964B-4378-B9ED-0CF464542EC9}" sibTransId="{A5BCC000-713A-4B88-9EB2-317428E5A5C9}"/>
    <dgm:cxn modelId="{046B7B5D-2A21-473E-87C3-0364731BA1C7}" type="presOf" srcId="{F86484AA-014D-4074-AC4A-81A4B4E0D50B}" destId="{7E92D966-8636-4689-A4E4-D5B5AFD51EB1}" srcOrd="0" destOrd="1" presId="urn:microsoft.com/office/officeart/2005/8/layout/hList1"/>
    <dgm:cxn modelId="{DBDB6864-350E-4616-814D-419998DB1CB9}" type="presOf" srcId="{44C3427C-3144-4329-8B8C-0AA1BDF4867D}" destId="{917D5C8F-B61D-4032-A4B7-56731CC150AD}" srcOrd="0" destOrd="0" presId="urn:microsoft.com/office/officeart/2005/8/layout/hList1"/>
    <dgm:cxn modelId="{6C9C896A-F897-4BCB-9723-B2568BF5EBF2}" type="presOf" srcId="{8DB16C00-FFD1-4CEC-AADB-6513ADDFC616}" destId="{AE66CDB4-B87E-451D-BAC8-56DC6F6668C9}" srcOrd="0" destOrd="0" presId="urn:microsoft.com/office/officeart/2005/8/layout/hList1"/>
    <dgm:cxn modelId="{A3097D79-1938-4846-8931-E04F56138868}" type="presOf" srcId="{0FB9408D-DA43-4E87-963F-2B58C6BBA393}" destId="{CFC60B57-1D4B-4F15-BAF2-FD8694D03673}" srcOrd="0" destOrd="0" presId="urn:microsoft.com/office/officeart/2005/8/layout/hList1"/>
    <dgm:cxn modelId="{6DC9DD97-82BC-4DB5-A742-8C047208287F}" type="presOf" srcId="{A2818628-DA4E-4CF0-8F10-88897AB15A95}" destId="{AE66CDB4-B87E-451D-BAC8-56DC6F6668C9}" srcOrd="0" destOrd="1" presId="urn:microsoft.com/office/officeart/2005/8/layout/hList1"/>
    <dgm:cxn modelId="{7705BFA2-C55B-4C19-8038-F97F406834BB}" type="presOf" srcId="{37C2F331-F3F1-4B87-9C5B-6AD92EAFAA26}" destId="{7E92D966-8636-4689-A4E4-D5B5AFD51EB1}" srcOrd="0" destOrd="0" presId="urn:microsoft.com/office/officeart/2005/8/layout/hList1"/>
    <dgm:cxn modelId="{67939FA5-1130-4181-9049-795138A097C9}" srcId="{2996174C-6C8F-4637-B6DA-30545E742370}" destId="{4A10648C-4863-44E5-96A4-3FF381FBA2AF}" srcOrd="2" destOrd="0" parTransId="{2B75F07B-EA20-4B87-A002-E09F41F8912C}" sibTransId="{F9DE22BF-06CD-45BE-8C30-95F1465E7D67}"/>
    <dgm:cxn modelId="{CE5E2CA9-3F6F-4680-B202-16607D87C2F4}" type="presOf" srcId="{CC311126-0F1E-44AA-969F-969470C14262}" destId="{CFC60B57-1D4B-4F15-BAF2-FD8694D03673}" srcOrd="0" destOrd="1" presId="urn:microsoft.com/office/officeart/2005/8/layout/hList1"/>
    <dgm:cxn modelId="{A2ECC0D7-0B35-489F-8D05-D761AA3A0A34}" srcId="{44C3427C-3144-4329-8B8C-0AA1BDF4867D}" destId="{CC311126-0F1E-44AA-969F-969470C14262}" srcOrd="1" destOrd="0" parTransId="{7A8F8225-2C4C-4B20-835C-8F6E5DCA0394}" sibTransId="{C7A3FEB5-669E-443B-886C-8E90C56C4F59}"/>
    <dgm:cxn modelId="{1F235ADE-47E1-4C20-A192-522AA195D62D}" srcId="{AD5B3811-5765-491A-AA01-457E5A02B17A}" destId="{37C2F331-F3F1-4B87-9C5B-6AD92EAFAA26}" srcOrd="0" destOrd="0" parTransId="{E38EF402-1684-4635-9C86-CDE1AA168BA3}" sibTransId="{8462A3F1-08E8-4D31-9DDF-394C32A1FA29}"/>
    <dgm:cxn modelId="{98875CDF-9E99-4617-812F-82D80FE63267}" type="presOf" srcId="{4A10648C-4863-44E5-96A4-3FF381FBA2AF}" destId="{D06DD919-0CCC-4D54-B59E-C2D9BB9FE40C}" srcOrd="0" destOrd="0" presId="urn:microsoft.com/office/officeart/2005/8/layout/hList1"/>
    <dgm:cxn modelId="{B0D678E3-00AE-4827-B92E-FC6DCFE8EE27}" srcId="{44C3427C-3144-4329-8B8C-0AA1BDF4867D}" destId="{0FB9408D-DA43-4E87-963F-2B58C6BBA393}" srcOrd="0" destOrd="0" parTransId="{1363AA62-CE93-4B65-A926-FEE62CA40E86}" sibTransId="{977CFA58-1320-4A1C-B417-B2C41B01AA4F}"/>
    <dgm:cxn modelId="{1ABAFBEE-361B-4441-8C1C-72B085964C43}" srcId="{2996174C-6C8F-4637-B6DA-30545E742370}" destId="{44C3427C-3144-4329-8B8C-0AA1BDF4867D}" srcOrd="1" destOrd="0" parTransId="{E8DCA208-C65D-475C-9415-4D654E57BE80}" sibTransId="{F9B4CBE8-DB41-4C07-B0E1-65DE1C8FCD5D}"/>
    <dgm:cxn modelId="{6EA872F6-7F80-489A-B217-B08D48BA647A}" type="presOf" srcId="{AD5B3811-5765-491A-AA01-457E5A02B17A}" destId="{EFB19B7F-5272-4586-91FE-FB4DCE000BA8}" srcOrd="0" destOrd="0" presId="urn:microsoft.com/office/officeart/2005/8/layout/hList1"/>
    <dgm:cxn modelId="{C12B4DFA-F012-4721-B5DF-A91A15B62189}" srcId="{2996174C-6C8F-4637-B6DA-30545E742370}" destId="{AD5B3811-5765-491A-AA01-457E5A02B17A}" srcOrd="0" destOrd="0" parTransId="{DC5C411E-6305-4C0A-BD8D-ADC47A919F87}" sibTransId="{EE438B5F-ABC8-4E1B-9AAA-A65F264CEF94}"/>
    <dgm:cxn modelId="{6F5B59FC-6F99-44E3-8F18-C10080C4CB2B}" srcId="{4A10648C-4863-44E5-96A4-3FF381FBA2AF}" destId="{A2818628-DA4E-4CF0-8F10-88897AB15A95}" srcOrd="1" destOrd="0" parTransId="{0D1B0496-7F7B-43F3-B5B6-E001E79F2C0B}" sibTransId="{88F11B97-D961-49B0-8B59-99CABD4A1CBD}"/>
    <dgm:cxn modelId="{01350007-9BFB-42C4-A072-91DC29C11F93}" type="presParOf" srcId="{A3629837-BE0B-4ED8-AC28-209F2DB4FF66}" destId="{E893C8BA-E914-4418-A3CF-56F30F165EE8}" srcOrd="0" destOrd="0" presId="urn:microsoft.com/office/officeart/2005/8/layout/hList1"/>
    <dgm:cxn modelId="{9380CBDC-FBA1-4FAC-85C5-A80E3A302F30}" type="presParOf" srcId="{E893C8BA-E914-4418-A3CF-56F30F165EE8}" destId="{EFB19B7F-5272-4586-91FE-FB4DCE000BA8}" srcOrd="0" destOrd="0" presId="urn:microsoft.com/office/officeart/2005/8/layout/hList1"/>
    <dgm:cxn modelId="{EB47F7CC-0F8F-4858-BD5A-1FD8C6D9A11C}" type="presParOf" srcId="{E893C8BA-E914-4418-A3CF-56F30F165EE8}" destId="{7E92D966-8636-4689-A4E4-D5B5AFD51EB1}" srcOrd="1" destOrd="0" presId="urn:microsoft.com/office/officeart/2005/8/layout/hList1"/>
    <dgm:cxn modelId="{7718F726-AB14-473F-B6E7-E7FBD6D2DE78}" type="presParOf" srcId="{A3629837-BE0B-4ED8-AC28-209F2DB4FF66}" destId="{9AC78A3D-F275-4FF5-8710-9118BE7F3B87}" srcOrd="1" destOrd="0" presId="urn:microsoft.com/office/officeart/2005/8/layout/hList1"/>
    <dgm:cxn modelId="{D3DCA3E9-8D81-4CAB-9C85-A9C470476437}" type="presParOf" srcId="{A3629837-BE0B-4ED8-AC28-209F2DB4FF66}" destId="{5AB6D9A7-7C01-4D38-8C39-BDFE3F81ABF1}" srcOrd="2" destOrd="0" presId="urn:microsoft.com/office/officeart/2005/8/layout/hList1"/>
    <dgm:cxn modelId="{326CE158-3676-45C0-A0D6-A8D08A3A859F}" type="presParOf" srcId="{5AB6D9A7-7C01-4D38-8C39-BDFE3F81ABF1}" destId="{917D5C8F-B61D-4032-A4B7-56731CC150AD}" srcOrd="0" destOrd="0" presId="urn:microsoft.com/office/officeart/2005/8/layout/hList1"/>
    <dgm:cxn modelId="{A5C83F84-2890-4BB3-8C63-D0819AA5CC69}" type="presParOf" srcId="{5AB6D9A7-7C01-4D38-8C39-BDFE3F81ABF1}" destId="{CFC60B57-1D4B-4F15-BAF2-FD8694D03673}" srcOrd="1" destOrd="0" presId="urn:microsoft.com/office/officeart/2005/8/layout/hList1"/>
    <dgm:cxn modelId="{51270C88-0528-4C78-B88E-D3F515E2BD5A}" type="presParOf" srcId="{A3629837-BE0B-4ED8-AC28-209F2DB4FF66}" destId="{084D5FD5-F72A-4BEE-93DE-B955315A2372}" srcOrd="3" destOrd="0" presId="urn:microsoft.com/office/officeart/2005/8/layout/hList1"/>
    <dgm:cxn modelId="{7EF036B2-41B8-4551-968A-9B9FFF2B8EC7}" type="presParOf" srcId="{A3629837-BE0B-4ED8-AC28-209F2DB4FF66}" destId="{0FF26E85-EDFA-43C7-90D7-0EA860F29002}" srcOrd="4" destOrd="0" presId="urn:microsoft.com/office/officeart/2005/8/layout/hList1"/>
    <dgm:cxn modelId="{A4F8A83B-F331-46EC-BCD6-857E8D23C7D4}" type="presParOf" srcId="{0FF26E85-EDFA-43C7-90D7-0EA860F29002}" destId="{D06DD919-0CCC-4D54-B59E-C2D9BB9FE40C}" srcOrd="0" destOrd="0" presId="urn:microsoft.com/office/officeart/2005/8/layout/hList1"/>
    <dgm:cxn modelId="{9E2E624C-DEAC-4022-BA46-7F5F5894EB4C}" type="presParOf" srcId="{0FF26E85-EDFA-43C7-90D7-0EA860F29002}" destId="{AE66CDB4-B87E-451D-BAC8-56DC6F6668C9}"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996174C-6C8F-4637-B6DA-30545E74237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D5B3811-5765-491A-AA01-457E5A02B17A}">
      <dgm:prSet phldrT="[Text]" custT="1"/>
      <dgm:spPr>
        <a:xfrm>
          <a:off x="2165" y="30952"/>
          <a:ext cx="2111796" cy="748800"/>
        </a:xfrm>
        <a:prstGeom prst="rect">
          <a:avLst/>
        </a:prstGeom>
        <a:solidFill>
          <a:srgbClr val="92AF2B"/>
        </a:solidFill>
        <a:ln>
          <a:noFill/>
        </a:ln>
      </dgm:spPr>
      <dgm:t>
        <a:bodyPr/>
        <a:lstStyle/>
        <a:p>
          <a:pPr>
            <a:buNone/>
          </a:pPr>
          <a:r>
            <a:rPr lang="en-US" sz="1200" b="1" dirty="0">
              <a:latin typeface="Arial" panose="020B0604020202020204" pitchFamily="34" charset="0"/>
              <a:ea typeface="+mn-ea"/>
              <a:cs typeface="Arial" panose="020B0604020202020204" pitchFamily="34" charset="0"/>
            </a:rPr>
            <a:t>J - Information &amp; communication</a:t>
          </a:r>
        </a:p>
      </dgm:t>
    </dgm:pt>
    <dgm:pt modelId="{DC5C411E-6305-4C0A-BD8D-ADC47A919F87}" type="parTrans" cxnId="{C12B4DFA-F012-4721-B5DF-A91A15B62189}">
      <dgm:prSet/>
      <dgm:spPr/>
      <dgm:t>
        <a:bodyPr/>
        <a:lstStyle/>
        <a:p>
          <a:endParaRPr lang="en-US" sz="1000">
            <a:latin typeface="Arial" panose="020B0604020202020204" pitchFamily="34" charset="0"/>
            <a:cs typeface="Arial" panose="020B0604020202020204" pitchFamily="34" charset="0"/>
          </a:endParaRPr>
        </a:p>
      </dgm:t>
    </dgm:pt>
    <dgm:pt modelId="{EE438B5F-ABC8-4E1B-9AAA-A65F264CEF94}" type="sibTrans" cxnId="{C12B4DFA-F012-4721-B5DF-A91A15B62189}">
      <dgm:prSet/>
      <dgm:spPr/>
      <dgm:t>
        <a:bodyPr/>
        <a:lstStyle/>
        <a:p>
          <a:endParaRPr lang="en-US" sz="1000">
            <a:latin typeface="Arial" panose="020B0604020202020204" pitchFamily="34" charset="0"/>
            <a:cs typeface="Arial" panose="020B0604020202020204" pitchFamily="34" charset="0"/>
          </a:endParaRPr>
        </a:p>
      </dgm:t>
    </dgm:pt>
    <dgm:pt modelId="{37C2F331-F3F1-4B87-9C5B-6AD92EAFAA26}">
      <dgm:prSet phldrT="[Text]" custT="1"/>
      <dgm:spPr>
        <a:xfrm>
          <a:off x="2165" y="779752"/>
          <a:ext cx="2111796" cy="1141920"/>
        </a:xfrm>
        <a:prstGeom prst="rect">
          <a:avLst/>
        </a:prstGeom>
        <a:ln>
          <a:noFill/>
        </a:ln>
      </dgm:spPr>
      <dgm:t>
        <a:bodyPr/>
        <a:lstStyle/>
        <a:p>
          <a:pPr>
            <a:buChar char="•"/>
          </a:pPr>
          <a:r>
            <a:rPr lang="en-US" sz="1000" b="1" i="0" dirty="0">
              <a:latin typeface="Arial" panose="020B0604020202020204" pitchFamily="34" charset="0"/>
              <a:ea typeface="+mn-ea"/>
              <a:cs typeface="Arial" panose="020B0604020202020204" pitchFamily="34" charset="0"/>
            </a:rPr>
            <a:t>MyWoW</a:t>
          </a:r>
          <a:r>
            <a:rPr lang="en-US" sz="1000" b="0" i="0" dirty="0">
              <a:latin typeface="Arial" panose="020B0604020202020204" pitchFamily="34" charset="0"/>
              <a:ea typeface="+mn-ea"/>
              <a:cs typeface="Arial" panose="020B0604020202020204" pitchFamily="34" charset="0"/>
            </a:rPr>
            <a:t>: Print and Publishing (, AND Marketing and Advertising AND Computing and ICT (17) </a:t>
          </a:r>
          <a:endParaRPr lang="en-US" sz="1000" i="0" dirty="0">
            <a:latin typeface="Arial" panose="020B0604020202020204" pitchFamily="34" charset="0"/>
            <a:ea typeface="+mn-ea"/>
            <a:cs typeface="Arial" panose="020B0604020202020204" pitchFamily="34" charset="0"/>
          </a:endParaRPr>
        </a:p>
      </dgm:t>
    </dgm:pt>
    <dgm:pt modelId="{E38EF402-1684-4635-9C86-CDE1AA168BA3}" type="parTrans" cxnId="{1F235ADE-47E1-4C20-A192-522AA195D62D}">
      <dgm:prSet/>
      <dgm:spPr/>
      <dgm:t>
        <a:bodyPr/>
        <a:lstStyle/>
        <a:p>
          <a:endParaRPr lang="en-US" sz="1000">
            <a:latin typeface="Arial" panose="020B0604020202020204" pitchFamily="34" charset="0"/>
            <a:cs typeface="Arial" panose="020B0604020202020204" pitchFamily="34" charset="0"/>
          </a:endParaRPr>
        </a:p>
      </dgm:t>
    </dgm:pt>
    <dgm:pt modelId="{8462A3F1-08E8-4D31-9DDF-394C32A1FA29}" type="sibTrans" cxnId="{1F235ADE-47E1-4C20-A192-522AA195D62D}">
      <dgm:prSet/>
      <dgm:spPr/>
      <dgm:t>
        <a:bodyPr/>
        <a:lstStyle/>
        <a:p>
          <a:endParaRPr lang="en-US" sz="1000">
            <a:latin typeface="Arial" panose="020B0604020202020204" pitchFamily="34" charset="0"/>
            <a:cs typeface="Arial" panose="020B0604020202020204" pitchFamily="34" charset="0"/>
          </a:endParaRPr>
        </a:p>
      </dgm:t>
    </dgm:pt>
    <dgm:pt modelId="{44C3427C-3144-4329-8B8C-0AA1BDF4867D}">
      <dgm:prSet phldrT="[Text]" custT="1"/>
      <dgm:spPr>
        <a:xfrm>
          <a:off x="2409614" y="0"/>
          <a:ext cx="2111796" cy="748800"/>
        </a:xfrm>
        <a:prstGeom prst="rect">
          <a:avLst/>
        </a:prstGeom>
        <a:solidFill>
          <a:srgbClr val="006373"/>
        </a:solidFill>
        <a:ln>
          <a:noFill/>
        </a:ln>
      </dgm:spPr>
      <dgm:t>
        <a:bodyPr/>
        <a:lstStyle/>
        <a:p>
          <a:pPr>
            <a:buNone/>
          </a:pPr>
          <a:r>
            <a:rPr lang="en-US" sz="1200" b="1" dirty="0">
              <a:latin typeface="Arial" panose="020B0604020202020204" pitchFamily="34" charset="0"/>
              <a:ea typeface="+mn-ea"/>
              <a:cs typeface="Arial" panose="020B0604020202020204" pitchFamily="34" charset="0"/>
            </a:rPr>
            <a:t>K-Financial &amp; insurance activities</a:t>
          </a:r>
        </a:p>
      </dgm:t>
    </dgm:pt>
    <dgm:pt modelId="{E8DCA208-C65D-475C-9415-4D654E57BE80}" type="parTrans" cxnId="{1ABAFBEE-361B-4441-8C1C-72B085964C43}">
      <dgm:prSet/>
      <dgm:spPr/>
      <dgm:t>
        <a:bodyPr/>
        <a:lstStyle/>
        <a:p>
          <a:endParaRPr lang="en-US" sz="1000">
            <a:latin typeface="Arial" panose="020B0604020202020204" pitchFamily="34" charset="0"/>
            <a:cs typeface="Arial" panose="020B0604020202020204" pitchFamily="34" charset="0"/>
          </a:endParaRPr>
        </a:p>
      </dgm:t>
    </dgm:pt>
    <dgm:pt modelId="{F9B4CBE8-DB41-4C07-B0E1-65DE1C8FCD5D}" type="sibTrans" cxnId="{1ABAFBEE-361B-4441-8C1C-72B085964C43}">
      <dgm:prSet/>
      <dgm:spPr/>
      <dgm:t>
        <a:bodyPr/>
        <a:lstStyle/>
        <a:p>
          <a:endParaRPr lang="en-US" sz="1000">
            <a:latin typeface="Arial" panose="020B0604020202020204" pitchFamily="34" charset="0"/>
            <a:cs typeface="Arial" panose="020B0604020202020204" pitchFamily="34" charset="0"/>
          </a:endParaRPr>
        </a:p>
      </dgm:t>
    </dgm:pt>
    <dgm:pt modelId="{0FB9408D-DA43-4E87-963F-2B58C6BBA393}">
      <dgm:prSet phldrT="[Text]" custT="1"/>
      <dgm:spPr>
        <a:xfrm>
          <a:off x="2409614" y="779752"/>
          <a:ext cx="2111796" cy="1141920"/>
        </a:xfrm>
        <a:prstGeom prst="rect">
          <a:avLst/>
        </a:prstGeom>
        <a:ln>
          <a:noFill/>
        </a:ln>
      </dgm:spPr>
      <dgm:t>
        <a:bodyPr/>
        <a:lstStyle/>
        <a:p>
          <a:pPr>
            <a:buChar char="•"/>
          </a:pPr>
          <a:r>
            <a:rPr lang="en-US" sz="1000" b="1" dirty="0">
              <a:latin typeface="Arial" panose="020B0604020202020204" pitchFamily="34" charset="0"/>
              <a:ea typeface="+mn-ea"/>
              <a:cs typeface="Arial" panose="020B0604020202020204" pitchFamily="34" charset="0"/>
            </a:rPr>
            <a:t>MyWoW</a:t>
          </a:r>
          <a:r>
            <a:rPr lang="en-US" sz="1000" b="0" dirty="0">
              <a:latin typeface="Arial" panose="020B0604020202020204" pitchFamily="34" charset="0"/>
              <a:ea typeface="+mn-ea"/>
              <a:cs typeface="Arial" panose="020B0604020202020204" pitchFamily="34" charset="0"/>
            </a:rPr>
            <a:t>: Financial services (</a:t>
          </a:r>
        </a:p>
      </dgm:t>
    </dgm:pt>
    <dgm:pt modelId="{1363AA62-CE93-4B65-A926-FEE62CA40E86}" type="parTrans" cxnId="{B0D678E3-00AE-4827-B92E-FC6DCFE8EE27}">
      <dgm:prSet/>
      <dgm:spPr/>
      <dgm:t>
        <a:bodyPr/>
        <a:lstStyle/>
        <a:p>
          <a:endParaRPr lang="en-US" sz="1000">
            <a:latin typeface="Arial" panose="020B0604020202020204" pitchFamily="34" charset="0"/>
            <a:cs typeface="Arial" panose="020B0604020202020204" pitchFamily="34" charset="0"/>
          </a:endParaRPr>
        </a:p>
      </dgm:t>
    </dgm:pt>
    <dgm:pt modelId="{977CFA58-1320-4A1C-B417-B2C41B01AA4F}" type="sibTrans" cxnId="{B0D678E3-00AE-4827-B92E-FC6DCFE8EE27}">
      <dgm:prSet/>
      <dgm:spPr/>
      <dgm:t>
        <a:bodyPr/>
        <a:lstStyle/>
        <a:p>
          <a:endParaRPr lang="en-US" sz="1000">
            <a:latin typeface="Arial" panose="020B0604020202020204" pitchFamily="34" charset="0"/>
            <a:cs typeface="Arial" panose="020B0604020202020204" pitchFamily="34" charset="0"/>
          </a:endParaRPr>
        </a:p>
      </dgm:t>
    </dgm:pt>
    <dgm:pt modelId="{4A10648C-4863-44E5-96A4-3FF381FBA2AF}">
      <dgm:prSet phldrT="[Text]" custT="1"/>
      <dgm:spPr>
        <a:xfrm>
          <a:off x="4817062" y="30952"/>
          <a:ext cx="2111796" cy="748800"/>
        </a:xfrm>
        <a:prstGeom prst="rect">
          <a:avLst/>
        </a:prstGeom>
        <a:solidFill>
          <a:srgbClr val="9E7FBA"/>
        </a:solidFill>
        <a:ln>
          <a:noFill/>
        </a:ln>
      </dgm:spPr>
      <dgm:t>
        <a:bodyPr/>
        <a:lstStyle/>
        <a:p>
          <a:pPr>
            <a:buNone/>
          </a:pPr>
          <a:r>
            <a:rPr lang="en-US" sz="1200" b="1" dirty="0">
              <a:latin typeface="Arial" panose="020B0604020202020204" pitchFamily="34" charset="0"/>
              <a:ea typeface="+mn-ea"/>
              <a:cs typeface="Arial" panose="020B0604020202020204" pitchFamily="34" charset="0"/>
            </a:rPr>
            <a:t>L - Real estate activities</a:t>
          </a:r>
        </a:p>
      </dgm:t>
    </dgm:pt>
    <dgm:pt modelId="{2B75F07B-EA20-4B87-A002-E09F41F8912C}" type="parTrans" cxnId="{67939FA5-1130-4181-9049-795138A097C9}">
      <dgm:prSet/>
      <dgm:spPr/>
      <dgm:t>
        <a:bodyPr/>
        <a:lstStyle/>
        <a:p>
          <a:endParaRPr lang="en-US" sz="1000">
            <a:latin typeface="Arial" panose="020B0604020202020204" pitchFamily="34" charset="0"/>
            <a:cs typeface="Arial" panose="020B0604020202020204" pitchFamily="34" charset="0"/>
          </a:endParaRPr>
        </a:p>
      </dgm:t>
    </dgm:pt>
    <dgm:pt modelId="{F9DE22BF-06CD-45BE-8C30-95F1465E7D67}" type="sibTrans" cxnId="{67939FA5-1130-4181-9049-795138A097C9}">
      <dgm:prSet/>
      <dgm:spPr/>
      <dgm:t>
        <a:bodyPr/>
        <a:lstStyle/>
        <a:p>
          <a:endParaRPr lang="en-US" sz="1000">
            <a:latin typeface="Arial" panose="020B0604020202020204" pitchFamily="34" charset="0"/>
            <a:cs typeface="Arial" panose="020B0604020202020204" pitchFamily="34" charset="0"/>
          </a:endParaRPr>
        </a:p>
      </dgm:t>
    </dgm:pt>
    <dgm:pt modelId="{8DB16C00-FFD1-4CEC-AADB-6513ADDFC616}">
      <dgm:prSet phldrT="[Text]" custT="1"/>
      <dgm:spPr>
        <a:xfrm>
          <a:off x="4817062" y="779752"/>
          <a:ext cx="2111796" cy="1141920"/>
        </a:xfrm>
        <a:prstGeom prst="rect">
          <a:avLst/>
        </a:prstGeom>
        <a:ln>
          <a:noFill/>
        </a:ln>
      </dgm:spPr>
      <dgm:t>
        <a:bodyPr/>
        <a:lstStyle/>
        <a:p>
          <a:pPr>
            <a:buChar char="•"/>
          </a:pPr>
          <a:r>
            <a:rPr lang="en-US" sz="1000" b="1" i="0" dirty="0">
              <a:latin typeface="Arial" panose="020B0604020202020204" pitchFamily="34" charset="0"/>
              <a:ea typeface="+mn-ea"/>
              <a:cs typeface="Arial" panose="020B0604020202020204" pitchFamily="34" charset="0"/>
            </a:rPr>
            <a:t>MyWoW</a:t>
          </a:r>
          <a:r>
            <a:rPr lang="en-US" sz="1000" b="0" i="0" dirty="0">
              <a:latin typeface="Arial" panose="020B0604020202020204" pitchFamily="34" charset="0"/>
              <a:ea typeface="+mn-ea"/>
              <a:cs typeface="Arial" panose="020B0604020202020204" pitchFamily="34" charset="0"/>
            </a:rPr>
            <a:t>: </a:t>
          </a:r>
          <a:r>
            <a:rPr lang="en-US" sz="1000" b="1" i="0" dirty="0">
              <a:latin typeface="Arial" panose="020B0604020202020204" pitchFamily="34" charset="0"/>
              <a:ea typeface="+mn-ea"/>
              <a:cs typeface="Arial" panose="020B0604020202020204" pitchFamily="34" charset="0"/>
            </a:rPr>
            <a:t>NOT USED </a:t>
          </a:r>
          <a:r>
            <a:rPr lang="en-US" sz="1000" b="0" i="0" dirty="0">
              <a:latin typeface="Arial" panose="020B0604020202020204" pitchFamily="34" charset="0"/>
              <a:ea typeface="+mn-ea"/>
              <a:cs typeface="Arial" panose="020B0604020202020204" pitchFamily="34" charset="0"/>
            </a:rPr>
            <a:t>as too few job profiles in this area, appear in:</a:t>
          </a:r>
          <a:endParaRPr lang="en-US" sz="1000" i="0" dirty="0">
            <a:latin typeface="Arial" panose="020B0604020202020204" pitchFamily="34" charset="0"/>
            <a:ea typeface="+mn-ea"/>
            <a:cs typeface="Arial" panose="020B0604020202020204" pitchFamily="34" charset="0"/>
          </a:endParaRPr>
        </a:p>
      </dgm:t>
    </dgm:pt>
    <dgm:pt modelId="{3F9AB71D-8221-48B8-9037-D4676344F024}" type="parTrans" cxnId="{B48FB504-3028-4777-8536-44738DAEDE9A}">
      <dgm:prSet/>
      <dgm:spPr/>
      <dgm:t>
        <a:bodyPr/>
        <a:lstStyle/>
        <a:p>
          <a:endParaRPr lang="en-US" sz="1000">
            <a:latin typeface="Arial" panose="020B0604020202020204" pitchFamily="34" charset="0"/>
            <a:cs typeface="Arial" panose="020B0604020202020204" pitchFamily="34" charset="0"/>
          </a:endParaRPr>
        </a:p>
      </dgm:t>
    </dgm:pt>
    <dgm:pt modelId="{57A77AC3-789C-47BB-9B6D-2F3204539F5E}" type="sibTrans" cxnId="{B48FB504-3028-4777-8536-44738DAEDE9A}">
      <dgm:prSet/>
      <dgm:spPr/>
      <dgm:t>
        <a:bodyPr/>
        <a:lstStyle/>
        <a:p>
          <a:endParaRPr lang="en-US" sz="1000">
            <a:latin typeface="Arial" panose="020B0604020202020204" pitchFamily="34" charset="0"/>
            <a:cs typeface="Arial" panose="020B0604020202020204" pitchFamily="34" charset="0"/>
          </a:endParaRPr>
        </a:p>
      </dgm:t>
    </dgm:pt>
    <dgm:pt modelId="{207AA31D-905B-45E0-8508-7CD88F568ED6}">
      <dgm:prSet phldrT="[Text]" custT="1"/>
      <dgm:spPr>
        <a:xfrm>
          <a:off x="2409614" y="779752"/>
          <a:ext cx="2111796" cy="1141920"/>
        </a:xfrm>
        <a:prstGeom prst="rect">
          <a:avLst/>
        </a:prstGeom>
        <a:ln>
          <a:noFill/>
        </a:ln>
      </dgm:spPr>
      <dgm:t>
        <a:bodyPr/>
        <a:lstStyle/>
        <a:p>
          <a:pPr>
            <a:buChar char="•"/>
          </a:pPr>
          <a:r>
            <a:rPr lang="en-US" sz="1000" b="0" dirty="0">
              <a:latin typeface="Arial" panose="020B0604020202020204" pitchFamily="34" charset="0"/>
              <a:ea typeface="+mn-ea"/>
              <a:cs typeface="Arial" panose="020B0604020202020204" pitchFamily="34" charset="0"/>
            </a:rPr>
            <a:t>e.g. </a:t>
          </a:r>
          <a:r>
            <a:rPr lang="en-US" sz="1000" b="0" dirty="0">
              <a:latin typeface="Arial" panose="020B0604020202020204" pitchFamily="34" charset="0"/>
              <a:cs typeface="Arial" panose="020B0604020202020204" pitchFamily="34" charset="0"/>
            </a:rPr>
            <a:t>Accounting Technician; Actuary; Bank Manager; Economist; Financial Adviser; Insurance Broker; Insurance Risk Surveyor; Investment Analyst; Management Accountant; Tax Inspector</a:t>
          </a:r>
          <a:endParaRPr lang="en-US" sz="1000" dirty="0">
            <a:latin typeface="Arial" panose="020B0604020202020204" pitchFamily="34" charset="0"/>
            <a:ea typeface="+mn-ea"/>
            <a:cs typeface="Arial" panose="020B0604020202020204" pitchFamily="34" charset="0"/>
          </a:endParaRPr>
        </a:p>
      </dgm:t>
    </dgm:pt>
    <dgm:pt modelId="{5F79D6A1-4524-4399-BA11-9BC5767F5210}" type="parTrans" cxnId="{E10972F7-27F0-4DEF-B25A-840346728EB3}">
      <dgm:prSet/>
      <dgm:spPr/>
      <dgm:t>
        <a:bodyPr/>
        <a:lstStyle/>
        <a:p>
          <a:endParaRPr lang="en-US"/>
        </a:p>
      </dgm:t>
    </dgm:pt>
    <dgm:pt modelId="{82900304-0652-4852-B281-895ACF5DF0EF}" type="sibTrans" cxnId="{E10972F7-27F0-4DEF-B25A-840346728EB3}">
      <dgm:prSet/>
      <dgm:spPr/>
      <dgm:t>
        <a:bodyPr/>
        <a:lstStyle/>
        <a:p>
          <a:endParaRPr lang="en-US"/>
        </a:p>
      </dgm:t>
    </dgm:pt>
    <dgm:pt modelId="{223DD1D3-6EE5-4F4B-B9FE-FD3E35FDBE1C}">
      <dgm:prSet phldrT="[Text]" custT="1"/>
      <dgm:spPr>
        <a:xfrm>
          <a:off x="4817062" y="779752"/>
          <a:ext cx="2111796" cy="1141920"/>
        </a:xfrm>
        <a:prstGeom prst="rect">
          <a:avLst/>
        </a:prstGeom>
        <a:ln>
          <a:noFill/>
        </a:ln>
      </dgm:spPr>
      <dgm:t>
        <a:bodyPr/>
        <a:lstStyle/>
        <a:p>
          <a:pPr>
            <a:buChar char="•"/>
          </a:pPr>
          <a:r>
            <a:rPr lang="en-US" sz="1000" b="0" dirty="0">
              <a:latin typeface="Arial" panose="020B0604020202020204" pitchFamily="34" charset="0"/>
              <a:cs typeface="Arial" panose="020B0604020202020204" pitchFamily="34" charset="0"/>
            </a:rPr>
            <a:t>Estate Agent (retail &amp; customer services)</a:t>
          </a:r>
          <a:endParaRPr lang="en-US" sz="1000" i="0" dirty="0">
            <a:latin typeface="Arial" panose="020B0604020202020204" pitchFamily="34" charset="0"/>
            <a:ea typeface="+mn-ea"/>
            <a:cs typeface="Arial" panose="020B0604020202020204" pitchFamily="34" charset="0"/>
          </a:endParaRPr>
        </a:p>
      </dgm:t>
    </dgm:pt>
    <dgm:pt modelId="{18944979-7797-4FE7-A2A9-53BA59B57A3A}" type="parTrans" cxnId="{741C0E5D-3D6C-4677-B6C2-EC0EFF909994}">
      <dgm:prSet/>
      <dgm:spPr/>
      <dgm:t>
        <a:bodyPr/>
        <a:lstStyle/>
        <a:p>
          <a:endParaRPr lang="en-US"/>
        </a:p>
      </dgm:t>
    </dgm:pt>
    <dgm:pt modelId="{B733D767-2A54-4C47-802F-12961EE170C0}" type="sibTrans" cxnId="{741C0E5D-3D6C-4677-B6C2-EC0EFF909994}">
      <dgm:prSet/>
      <dgm:spPr/>
      <dgm:t>
        <a:bodyPr/>
        <a:lstStyle/>
        <a:p>
          <a:endParaRPr lang="en-US"/>
        </a:p>
      </dgm:t>
    </dgm:pt>
    <dgm:pt modelId="{559F4B1B-600F-42A1-873D-8463BF94F81E}">
      <dgm:prSet phldrT="[Text]" custT="1"/>
      <dgm:spPr>
        <a:xfrm>
          <a:off x="2165" y="779752"/>
          <a:ext cx="2111796" cy="1141920"/>
        </a:xfrm>
        <a:prstGeom prst="rect">
          <a:avLst/>
        </a:prstGeom>
        <a:ln>
          <a:noFill/>
        </a:ln>
      </dgm:spPr>
      <dgm:t>
        <a:bodyPr/>
        <a:lstStyle/>
        <a:p>
          <a:pPr>
            <a:buChar char="•"/>
          </a:pPr>
          <a:r>
            <a:rPr lang="en-US" sz="1000" dirty="0">
              <a:latin typeface="Arial" panose="020B0604020202020204" pitchFamily="34" charset="0"/>
              <a:ea typeface="+mn-ea"/>
              <a:cs typeface="Arial" panose="020B0604020202020204" pitchFamily="34" charset="0"/>
            </a:rPr>
            <a:t>e.g. </a:t>
          </a:r>
          <a:r>
            <a:rPr lang="en-US" sz="1000" b="0" dirty="0">
              <a:latin typeface="Arial" panose="020B0604020202020204" pitchFamily="34" charset="0"/>
              <a:cs typeface="Arial" panose="020B0604020202020204" pitchFamily="34" charset="0"/>
            </a:rPr>
            <a:t>Advertising Account Executive; Bookbinder; Commissioning Editor; Image Consultant; Journalist; Market Research Data Analyst; Technical Writer; Forensic Computer Analyst; Helpdesk Professional; IT Support Technician; Games Tester...</a:t>
          </a:r>
          <a:endParaRPr lang="en-US" sz="1000" i="0" dirty="0">
            <a:latin typeface="Arial" panose="020B0604020202020204" pitchFamily="34" charset="0"/>
            <a:ea typeface="+mn-ea"/>
            <a:cs typeface="Arial" panose="020B0604020202020204" pitchFamily="34" charset="0"/>
          </a:endParaRPr>
        </a:p>
      </dgm:t>
    </dgm:pt>
    <dgm:pt modelId="{33BE8226-AF8B-4E18-A6FC-E18D52F6B6AF}" type="parTrans" cxnId="{1EBF0036-F9A6-4806-8D5C-ECB35D7F097D}">
      <dgm:prSet/>
      <dgm:spPr/>
      <dgm:t>
        <a:bodyPr/>
        <a:lstStyle/>
        <a:p>
          <a:endParaRPr lang="en-US"/>
        </a:p>
      </dgm:t>
    </dgm:pt>
    <dgm:pt modelId="{6E2EAC4A-99AC-4AC2-94B7-F49EC1E0B55A}" type="sibTrans" cxnId="{1EBF0036-F9A6-4806-8D5C-ECB35D7F097D}">
      <dgm:prSet/>
      <dgm:spPr/>
      <dgm:t>
        <a:bodyPr/>
        <a:lstStyle/>
        <a:p>
          <a:endParaRPr lang="en-US"/>
        </a:p>
      </dgm:t>
    </dgm:pt>
    <dgm:pt modelId="{37607A03-87EC-4876-96AD-C96EAC93A9B7}">
      <dgm:prSet custT="1"/>
      <dgm:spPr>
        <a:ln>
          <a:noFill/>
        </a:ln>
      </dgm:spPr>
      <dgm:t>
        <a:bodyPr/>
        <a:lstStyle/>
        <a:p>
          <a:pPr>
            <a:buChar char="•"/>
          </a:pPr>
          <a:r>
            <a:rPr lang="en-US" sz="1000" b="0" dirty="0">
              <a:latin typeface="Arial" panose="020B0604020202020204" pitchFamily="34" charset="0"/>
              <a:cs typeface="Arial" panose="020B0604020202020204" pitchFamily="34" charset="0"/>
            </a:rPr>
            <a:t>Housing Officer (social work &amp; caring services)</a:t>
          </a:r>
        </a:p>
      </dgm:t>
    </dgm:pt>
    <dgm:pt modelId="{EE36E409-5265-4ED7-916A-09F8DDC1CEC3}" type="parTrans" cxnId="{C55EB8FD-98EB-4F62-AD01-2EDA6E68B1A5}">
      <dgm:prSet/>
      <dgm:spPr/>
      <dgm:t>
        <a:bodyPr/>
        <a:lstStyle/>
        <a:p>
          <a:endParaRPr lang="en-US"/>
        </a:p>
      </dgm:t>
    </dgm:pt>
    <dgm:pt modelId="{B6B8F446-B5E5-4F50-A894-42E08680DB7F}" type="sibTrans" cxnId="{C55EB8FD-98EB-4F62-AD01-2EDA6E68B1A5}">
      <dgm:prSet/>
      <dgm:spPr/>
      <dgm:t>
        <a:bodyPr/>
        <a:lstStyle/>
        <a:p>
          <a:endParaRPr lang="en-US"/>
        </a:p>
      </dgm:t>
    </dgm:pt>
    <dgm:pt modelId="{298DD413-14F6-4072-B6A4-C88E3650821F}">
      <dgm:prSet phldrT="[Text]" custT="1"/>
      <dgm:spPr>
        <a:xfrm>
          <a:off x="4817062" y="779752"/>
          <a:ext cx="2111796" cy="1141920"/>
        </a:xfrm>
        <a:ln>
          <a:noFill/>
        </a:ln>
      </dgm:spPr>
      <dgm:t>
        <a:bodyPr/>
        <a:lstStyle/>
        <a:p>
          <a:pPr>
            <a:buChar char="•"/>
          </a:pPr>
          <a:r>
            <a:rPr lang="en-US" sz="1000" b="0" dirty="0">
              <a:latin typeface="Arial" panose="020B0604020202020204" pitchFamily="34" charset="0"/>
              <a:cs typeface="Arial" panose="020B0604020202020204" pitchFamily="34" charset="0"/>
            </a:rPr>
            <a:t>Surveyor (construction &amp; building)</a:t>
          </a:r>
          <a:endParaRPr lang="en-US" sz="1000" i="0" dirty="0">
            <a:latin typeface="Arial" panose="020B0604020202020204" pitchFamily="34" charset="0"/>
            <a:ea typeface="+mn-ea"/>
            <a:cs typeface="Arial" panose="020B0604020202020204" pitchFamily="34" charset="0"/>
          </a:endParaRPr>
        </a:p>
      </dgm:t>
    </dgm:pt>
    <dgm:pt modelId="{5E4086AC-52E4-4B28-83D4-0B310C93D3C5}" type="parTrans" cxnId="{B947EC59-1879-41E3-B64F-C0CC8087BFD4}">
      <dgm:prSet/>
      <dgm:spPr/>
      <dgm:t>
        <a:bodyPr/>
        <a:lstStyle/>
        <a:p>
          <a:endParaRPr lang="en-US"/>
        </a:p>
      </dgm:t>
    </dgm:pt>
    <dgm:pt modelId="{4A72599B-E1D9-4A02-BA1D-0A8A16506F21}" type="sibTrans" cxnId="{B947EC59-1879-41E3-B64F-C0CC8087BFD4}">
      <dgm:prSet/>
      <dgm:spPr/>
      <dgm:t>
        <a:bodyPr/>
        <a:lstStyle/>
        <a:p>
          <a:endParaRPr lang="en-US"/>
        </a:p>
      </dgm:t>
    </dgm:pt>
    <dgm:pt modelId="{A3629837-BE0B-4ED8-AC28-209F2DB4FF66}" type="pres">
      <dgm:prSet presAssocID="{2996174C-6C8F-4637-B6DA-30545E742370}" presName="Name0" presStyleCnt="0">
        <dgm:presLayoutVars>
          <dgm:dir/>
          <dgm:animLvl val="lvl"/>
          <dgm:resizeHandles val="exact"/>
        </dgm:presLayoutVars>
      </dgm:prSet>
      <dgm:spPr/>
    </dgm:pt>
    <dgm:pt modelId="{E893C8BA-E914-4418-A3CF-56F30F165EE8}" type="pres">
      <dgm:prSet presAssocID="{AD5B3811-5765-491A-AA01-457E5A02B17A}" presName="composite" presStyleCnt="0"/>
      <dgm:spPr/>
    </dgm:pt>
    <dgm:pt modelId="{EFB19B7F-5272-4586-91FE-FB4DCE000BA8}" type="pres">
      <dgm:prSet presAssocID="{AD5B3811-5765-491A-AA01-457E5A02B17A}" presName="parTx" presStyleLbl="alignNode1" presStyleIdx="0" presStyleCnt="3">
        <dgm:presLayoutVars>
          <dgm:chMax val="0"/>
          <dgm:chPref val="0"/>
          <dgm:bulletEnabled val="1"/>
        </dgm:presLayoutVars>
      </dgm:prSet>
      <dgm:spPr/>
    </dgm:pt>
    <dgm:pt modelId="{7E92D966-8636-4689-A4E4-D5B5AFD51EB1}" type="pres">
      <dgm:prSet presAssocID="{AD5B3811-5765-491A-AA01-457E5A02B17A}" presName="desTx" presStyleLbl="alignAccFollowNode1" presStyleIdx="0" presStyleCnt="3">
        <dgm:presLayoutVars>
          <dgm:bulletEnabled val="1"/>
        </dgm:presLayoutVars>
      </dgm:prSet>
      <dgm:spPr>
        <a:prstGeom prst="rect">
          <a:avLst/>
        </a:prstGeom>
      </dgm:spPr>
    </dgm:pt>
    <dgm:pt modelId="{9AC78A3D-F275-4FF5-8710-9118BE7F3B87}" type="pres">
      <dgm:prSet presAssocID="{EE438B5F-ABC8-4E1B-9AAA-A65F264CEF94}" presName="space" presStyleCnt="0"/>
      <dgm:spPr/>
    </dgm:pt>
    <dgm:pt modelId="{5AB6D9A7-7C01-4D38-8C39-BDFE3F81ABF1}" type="pres">
      <dgm:prSet presAssocID="{44C3427C-3144-4329-8B8C-0AA1BDF4867D}" presName="composite" presStyleCnt="0"/>
      <dgm:spPr/>
    </dgm:pt>
    <dgm:pt modelId="{917D5C8F-B61D-4032-A4B7-56731CC150AD}" type="pres">
      <dgm:prSet presAssocID="{44C3427C-3144-4329-8B8C-0AA1BDF4867D}" presName="parTx" presStyleLbl="alignNode1" presStyleIdx="1" presStyleCnt="3" custScaleY="118774" custLinFactNeighborX="0" custLinFactNeighborY="-5264">
        <dgm:presLayoutVars>
          <dgm:chMax val="0"/>
          <dgm:chPref val="0"/>
          <dgm:bulletEnabled val="1"/>
        </dgm:presLayoutVars>
      </dgm:prSet>
      <dgm:spPr/>
    </dgm:pt>
    <dgm:pt modelId="{CFC60B57-1D4B-4F15-BAF2-FD8694D03673}" type="pres">
      <dgm:prSet presAssocID="{44C3427C-3144-4329-8B8C-0AA1BDF4867D}" presName="desTx" presStyleLbl="alignAccFollowNode1" presStyleIdx="1" presStyleCnt="3" custLinFactNeighborY="7017">
        <dgm:presLayoutVars>
          <dgm:bulletEnabled val="1"/>
        </dgm:presLayoutVars>
      </dgm:prSet>
      <dgm:spPr/>
    </dgm:pt>
    <dgm:pt modelId="{084D5FD5-F72A-4BEE-93DE-B955315A2372}" type="pres">
      <dgm:prSet presAssocID="{F9B4CBE8-DB41-4C07-B0E1-65DE1C8FCD5D}" presName="space" presStyleCnt="0"/>
      <dgm:spPr/>
    </dgm:pt>
    <dgm:pt modelId="{0FF26E85-EDFA-43C7-90D7-0EA860F29002}" type="pres">
      <dgm:prSet presAssocID="{4A10648C-4863-44E5-96A4-3FF381FBA2AF}" presName="composite" presStyleCnt="0"/>
      <dgm:spPr/>
    </dgm:pt>
    <dgm:pt modelId="{D06DD919-0CCC-4D54-B59E-C2D9BB9FE40C}" type="pres">
      <dgm:prSet presAssocID="{4A10648C-4863-44E5-96A4-3FF381FBA2AF}" presName="parTx" presStyleLbl="alignNode1" presStyleIdx="2" presStyleCnt="3">
        <dgm:presLayoutVars>
          <dgm:chMax val="0"/>
          <dgm:chPref val="0"/>
          <dgm:bulletEnabled val="1"/>
        </dgm:presLayoutVars>
      </dgm:prSet>
      <dgm:spPr/>
    </dgm:pt>
    <dgm:pt modelId="{AE66CDB4-B87E-451D-BAC8-56DC6F6668C9}" type="pres">
      <dgm:prSet presAssocID="{4A10648C-4863-44E5-96A4-3FF381FBA2AF}" presName="desTx" presStyleLbl="alignAccFollowNode1" presStyleIdx="2" presStyleCnt="3">
        <dgm:presLayoutVars>
          <dgm:bulletEnabled val="1"/>
        </dgm:presLayoutVars>
      </dgm:prSet>
      <dgm:spPr>
        <a:prstGeom prst="rect">
          <a:avLst/>
        </a:prstGeom>
      </dgm:spPr>
    </dgm:pt>
  </dgm:ptLst>
  <dgm:cxnLst>
    <dgm:cxn modelId="{B48FB504-3028-4777-8536-44738DAEDE9A}" srcId="{4A10648C-4863-44E5-96A4-3FF381FBA2AF}" destId="{8DB16C00-FFD1-4CEC-AADB-6513ADDFC616}" srcOrd="0" destOrd="0" parTransId="{3F9AB71D-8221-48B8-9037-D4676344F024}" sibTransId="{57A77AC3-789C-47BB-9B6D-2F3204539F5E}"/>
    <dgm:cxn modelId="{5DC01F19-FC7D-4FEB-A836-A49FFCE32C49}" type="presOf" srcId="{223DD1D3-6EE5-4F4B-B9FE-FD3E35FDBE1C}" destId="{AE66CDB4-B87E-451D-BAC8-56DC6F6668C9}" srcOrd="0" destOrd="1" presId="urn:microsoft.com/office/officeart/2005/8/layout/hList1"/>
    <dgm:cxn modelId="{6BD1A12C-415C-497A-84C5-E6A9A30D747E}" type="presOf" srcId="{2996174C-6C8F-4637-B6DA-30545E742370}" destId="{A3629837-BE0B-4ED8-AC28-209F2DB4FF66}" srcOrd="0" destOrd="0" presId="urn:microsoft.com/office/officeart/2005/8/layout/hList1"/>
    <dgm:cxn modelId="{1EBF0036-F9A6-4806-8D5C-ECB35D7F097D}" srcId="{AD5B3811-5765-491A-AA01-457E5A02B17A}" destId="{559F4B1B-600F-42A1-873D-8463BF94F81E}" srcOrd="1" destOrd="0" parTransId="{33BE8226-AF8B-4E18-A6FC-E18D52F6B6AF}" sibTransId="{6E2EAC4A-99AC-4AC2-94B7-F49EC1E0B55A}"/>
    <dgm:cxn modelId="{741C0E5D-3D6C-4677-B6C2-EC0EFF909994}" srcId="{4A10648C-4863-44E5-96A4-3FF381FBA2AF}" destId="{223DD1D3-6EE5-4F4B-B9FE-FD3E35FDBE1C}" srcOrd="1" destOrd="0" parTransId="{18944979-7797-4FE7-A2A9-53BA59B57A3A}" sibTransId="{B733D767-2A54-4C47-802F-12961EE170C0}"/>
    <dgm:cxn modelId="{DBDB6864-350E-4616-814D-419998DB1CB9}" type="presOf" srcId="{44C3427C-3144-4329-8B8C-0AA1BDF4867D}" destId="{917D5C8F-B61D-4032-A4B7-56731CC150AD}" srcOrd="0" destOrd="0" presId="urn:microsoft.com/office/officeart/2005/8/layout/hList1"/>
    <dgm:cxn modelId="{6C9C896A-F897-4BCB-9723-B2568BF5EBF2}" type="presOf" srcId="{8DB16C00-FFD1-4CEC-AADB-6513ADDFC616}" destId="{AE66CDB4-B87E-451D-BAC8-56DC6F6668C9}" srcOrd="0" destOrd="0" presId="urn:microsoft.com/office/officeart/2005/8/layout/hList1"/>
    <dgm:cxn modelId="{A3097D79-1938-4846-8931-E04F56138868}" type="presOf" srcId="{0FB9408D-DA43-4E87-963F-2B58C6BBA393}" destId="{CFC60B57-1D4B-4F15-BAF2-FD8694D03673}" srcOrd="0" destOrd="0" presId="urn:microsoft.com/office/officeart/2005/8/layout/hList1"/>
    <dgm:cxn modelId="{B947EC59-1879-41E3-B64F-C0CC8087BFD4}" srcId="{4A10648C-4863-44E5-96A4-3FF381FBA2AF}" destId="{298DD413-14F6-4072-B6A4-C88E3650821F}" srcOrd="2" destOrd="0" parTransId="{5E4086AC-52E4-4B28-83D4-0B310C93D3C5}" sibTransId="{4A72599B-E1D9-4A02-BA1D-0A8A16506F21}"/>
    <dgm:cxn modelId="{AB9B2088-4482-4735-98D4-DCB4F124985F}" type="presOf" srcId="{37607A03-87EC-4876-96AD-C96EAC93A9B7}" destId="{AE66CDB4-B87E-451D-BAC8-56DC6F6668C9}" srcOrd="0" destOrd="3" presId="urn:microsoft.com/office/officeart/2005/8/layout/hList1"/>
    <dgm:cxn modelId="{3203389A-E4F8-4057-9D46-A789AB8C6473}" type="presOf" srcId="{207AA31D-905B-45E0-8508-7CD88F568ED6}" destId="{CFC60B57-1D4B-4F15-BAF2-FD8694D03673}" srcOrd="0" destOrd="1" presId="urn:microsoft.com/office/officeart/2005/8/layout/hList1"/>
    <dgm:cxn modelId="{7705BFA2-C55B-4C19-8038-F97F406834BB}" type="presOf" srcId="{37C2F331-F3F1-4B87-9C5B-6AD92EAFAA26}" destId="{7E92D966-8636-4689-A4E4-D5B5AFD51EB1}" srcOrd="0" destOrd="0" presId="urn:microsoft.com/office/officeart/2005/8/layout/hList1"/>
    <dgm:cxn modelId="{67939FA5-1130-4181-9049-795138A097C9}" srcId="{2996174C-6C8F-4637-B6DA-30545E742370}" destId="{4A10648C-4863-44E5-96A4-3FF381FBA2AF}" srcOrd="2" destOrd="0" parTransId="{2B75F07B-EA20-4B87-A002-E09F41F8912C}" sibTransId="{F9DE22BF-06CD-45BE-8C30-95F1465E7D67}"/>
    <dgm:cxn modelId="{48624FAA-7022-488E-8C0D-A268A34001FE}" type="presOf" srcId="{559F4B1B-600F-42A1-873D-8463BF94F81E}" destId="{7E92D966-8636-4689-A4E4-D5B5AFD51EB1}" srcOrd="0" destOrd="1" presId="urn:microsoft.com/office/officeart/2005/8/layout/hList1"/>
    <dgm:cxn modelId="{1F235ADE-47E1-4C20-A192-522AA195D62D}" srcId="{AD5B3811-5765-491A-AA01-457E5A02B17A}" destId="{37C2F331-F3F1-4B87-9C5B-6AD92EAFAA26}" srcOrd="0" destOrd="0" parTransId="{E38EF402-1684-4635-9C86-CDE1AA168BA3}" sibTransId="{8462A3F1-08E8-4D31-9DDF-394C32A1FA29}"/>
    <dgm:cxn modelId="{98875CDF-9E99-4617-812F-82D80FE63267}" type="presOf" srcId="{4A10648C-4863-44E5-96A4-3FF381FBA2AF}" destId="{D06DD919-0CCC-4D54-B59E-C2D9BB9FE40C}" srcOrd="0" destOrd="0" presId="urn:microsoft.com/office/officeart/2005/8/layout/hList1"/>
    <dgm:cxn modelId="{B0D678E3-00AE-4827-B92E-FC6DCFE8EE27}" srcId="{44C3427C-3144-4329-8B8C-0AA1BDF4867D}" destId="{0FB9408D-DA43-4E87-963F-2B58C6BBA393}" srcOrd="0" destOrd="0" parTransId="{1363AA62-CE93-4B65-A926-FEE62CA40E86}" sibTransId="{977CFA58-1320-4A1C-B417-B2C41B01AA4F}"/>
    <dgm:cxn modelId="{1ABAFBEE-361B-4441-8C1C-72B085964C43}" srcId="{2996174C-6C8F-4637-B6DA-30545E742370}" destId="{44C3427C-3144-4329-8B8C-0AA1BDF4867D}" srcOrd="1" destOrd="0" parTransId="{E8DCA208-C65D-475C-9415-4D654E57BE80}" sibTransId="{F9B4CBE8-DB41-4C07-B0E1-65DE1C8FCD5D}"/>
    <dgm:cxn modelId="{6EA872F6-7F80-489A-B217-B08D48BA647A}" type="presOf" srcId="{AD5B3811-5765-491A-AA01-457E5A02B17A}" destId="{EFB19B7F-5272-4586-91FE-FB4DCE000BA8}" srcOrd="0" destOrd="0" presId="urn:microsoft.com/office/officeart/2005/8/layout/hList1"/>
    <dgm:cxn modelId="{E10972F7-27F0-4DEF-B25A-840346728EB3}" srcId="{44C3427C-3144-4329-8B8C-0AA1BDF4867D}" destId="{207AA31D-905B-45E0-8508-7CD88F568ED6}" srcOrd="1" destOrd="0" parTransId="{5F79D6A1-4524-4399-BA11-9BC5767F5210}" sibTransId="{82900304-0652-4852-B281-895ACF5DF0EF}"/>
    <dgm:cxn modelId="{7D4BD2F9-86F2-48ED-B7F8-086C6A27FCE9}" type="presOf" srcId="{298DD413-14F6-4072-B6A4-C88E3650821F}" destId="{AE66CDB4-B87E-451D-BAC8-56DC6F6668C9}" srcOrd="0" destOrd="2" presId="urn:microsoft.com/office/officeart/2005/8/layout/hList1"/>
    <dgm:cxn modelId="{C12B4DFA-F012-4721-B5DF-A91A15B62189}" srcId="{2996174C-6C8F-4637-B6DA-30545E742370}" destId="{AD5B3811-5765-491A-AA01-457E5A02B17A}" srcOrd="0" destOrd="0" parTransId="{DC5C411E-6305-4C0A-BD8D-ADC47A919F87}" sibTransId="{EE438B5F-ABC8-4E1B-9AAA-A65F264CEF94}"/>
    <dgm:cxn modelId="{C55EB8FD-98EB-4F62-AD01-2EDA6E68B1A5}" srcId="{4A10648C-4863-44E5-96A4-3FF381FBA2AF}" destId="{37607A03-87EC-4876-96AD-C96EAC93A9B7}" srcOrd="3" destOrd="0" parTransId="{EE36E409-5265-4ED7-916A-09F8DDC1CEC3}" sibTransId="{B6B8F446-B5E5-4F50-A894-42E08680DB7F}"/>
    <dgm:cxn modelId="{01350007-9BFB-42C4-A072-91DC29C11F93}" type="presParOf" srcId="{A3629837-BE0B-4ED8-AC28-209F2DB4FF66}" destId="{E893C8BA-E914-4418-A3CF-56F30F165EE8}" srcOrd="0" destOrd="0" presId="urn:microsoft.com/office/officeart/2005/8/layout/hList1"/>
    <dgm:cxn modelId="{9380CBDC-FBA1-4FAC-85C5-A80E3A302F30}" type="presParOf" srcId="{E893C8BA-E914-4418-A3CF-56F30F165EE8}" destId="{EFB19B7F-5272-4586-91FE-FB4DCE000BA8}" srcOrd="0" destOrd="0" presId="urn:microsoft.com/office/officeart/2005/8/layout/hList1"/>
    <dgm:cxn modelId="{EB47F7CC-0F8F-4858-BD5A-1FD8C6D9A11C}" type="presParOf" srcId="{E893C8BA-E914-4418-A3CF-56F30F165EE8}" destId="{7E92D966-8636-4689-A4E4-D5B5AFD51EB1}" srcOrd="1" destOrd="0" presId="urn:microsoft.com/office/officeart/2005/8/layout/hList1"/>
    <dgm:cxn modelId="{7718F726-AB14-473F-B6E7-E7FBD6D2DE78}" type="presParOf" srcId="{A3629837-BE0B-4ED8-AC28-209F2DB4FF66}" destId="{9AC78A3D-F275-4FF5-8710-9118BE7F3B87}" srcOrd="1" destOrd="0" presId="urn:microsoft.com/office/officeart/2005/8/layout/hList1"/>
    <dgm:cxn modelId="{D3DCA3E9-8D81-4CAB-9C85-A9C470476437}" type="presParOf" srcId="{A3629837-BE0B-4ED8-AC28-209F2DB4FF66}" destId="{5AB6D9A7-7C01-4D38-8C39-BDFE3F81ABF1}" srcOrd="2" destOrd="0" presId="urn:microsoft.com/office/officeart/2005/8/layout/hList1"/>
    <dgm:cxn modelId="{326CE158-3676-45C0-A0D6-A8D08A3A859F}" type="presParOf" srcId="{5AB6D9A7-7C01-4D38-8C39-BDFE3F81ABF1}" destId="{917D5C8F-B61D-4032-A4B7-56731CC150AD}" srcOrd="0" destOrd="0" presId="urn:microsoft.com/office/officeart/2005/8/layout/hList1"/>
    <dgm:cxn modelId="{A5C83F84-2890-4BB3-8C63-D0819AA5CC69}" type="presParOf" srcId="{5AB6D9A7-7C01-4D38-8C39-BDFE3F81ABF1}" destId="{CFC60B57-1D4B-4F15-BAF2-FD8694D03673}" srcOrd="1" destOrd="0" presId="urn:microsoft.com/office/officeart/2005/8/layout/hList1"/>
    <dgm:cxn modelId="{51270C88-0528-4C78-B88E-D3F515E2BD5A}" type="presParOf" srcId="{A3629837-BE0B-4ED8-AC28-209F2DB4FF66}" destId="{084D5FD5-F72A-4BEE-93DE-B955315A2372}" srcOrd="3" destOrd="0" presId="urn:microsoft.com/office/officeart/2005/8/layout/hList1"/>
    <dgm:cxn modelId="{7EF036B2-41B8-4551-968A-9B9FFF2B8EC7}" type="presParOf" srcId="{A3629837-BE0B-4ED8-AC28-209F2DB4FF66}" destId="{0FF26E85-EDFA-43C7-90D7-0EA860F29002}" srcOrd="4" destOrd="0" presId="urn:microsoft.com/office/officeart/2005/8/layout/hList1"/>
    <dgm:cxn modelId="{A4F8A83B-F331-46EC-BCD6-857E8D23C7D4}" type="presParOf" srcId="{0FF26E85-EDFA-43C7-90D7-0EA860F29002}" destId="{D06DD919-0CCC-4D54-B59E-C2D9BB9FE40C}" srcOrd="0" destOrd="0" presId="urn:microsoft.com/office/officeart/2005/8/layout/hList1"/>
    <dgm:cxn modelId="{9E2E624C-DEAC-4022-BA46-7F5F5894EB4C}" type="presParOf" srcId="{0FF26E85-EDFA-43C7-90D7-0EA860F29002}" destId="{AE66CDB4-B87E-451D-BAC8-56DC6F6668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96174C-6C8F-4637-B6DA-30545E74237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AD5B3811-5765-491A-AA01-457E5A02B17A}">
      <dgm:prSet phldrT="[Text]" custT="1"/>
      <dgm:spPr>
        <a:solidFill>
          <a:srgbClr val="534481"/>
        </a:solidFill>
        <a:ln>
          <a:noFill/>
        </a:ln>
      </dgm:spPr>
      <dgm:t>
        <a:bodyPr/>
        <a:lstStyle/>
        <a:p>
          <a:r>
            <a:rPr lang="en-US" sz="1200" b="1" dirty="0">
              <a:latin typeface="+mn-lt"/>
            </a:rPr>
            <a:t>M - Professional, scientifc &amp; technical activities</a:t>
          </a:r>
        </a:p>
      </dgm:t>
    </dgm:pt>
    <dgm:pt modelId="{DC5C411E-6305-4C0A-BD8D-ADC47A919F87}" type="parTrans" cxnId="{C12B4DFA-F012-4721-B5DF-A91A15B62189}">
      <dgm:prSet/>
      <dgm:spPr/>
      <dgm:t>
        <a:bodyPr/>
        <a:lstStyle/>
        <a:p>
          <a:endParaRPr lang="en-US" sz="1000">
            <a:latin typeface="+mn-lt"/>
          </a:endParaRPr>
        </a:p>
      </dgm:t>
    </dgm:pt>
    <dgm:pt modelId="{EE438B5F-ABC8-4E1B-9AAA-A65F264CEF94}" type="sibTrans" cxnId="{C12B4DFA-F012-4721-B5DF-A91A15B62189}">
      <dgm:prSet/>
      <dgm:spPr/>
      <dgm:t>
        <a:bodyPr/>
        <a:lstStyle/>
        <a:p>
          <a:endParaRPr lang="en-US" sz="1000">
            <a:latin typeface="+mn-lt"/>
          </a:endParaRPr>
        </a:p>
      </dgm:t>
    </dgm:pt>
    <dgm:pt modelId="{37C2F331-F3F1-4B87-9C5B-6AD92EAFAA26}">
      <dgm:prSet phldrT="[Text]" custT="1"/>
      <dgm:spPr>
        <a:ln>
          <a:noFill/>
        </a:ln>
      </dgm:spPr>
      <dgm:t>
        <a:bodyPr/>
        <a:lstStyle/>
        <a:p>
          <a:r>
            <a:rPr lang="en-US" sz="1000" b="1" i="0" dirty="0">
              <a:latin typeface="+mn-lt"/>
              <a:cs typeface="Arial" panose="020B0604020202020204" pitchFamily="34" charset="0"/>
            </a:rPr>
            <a:t>MyWoW</a:t>
          </a:r>
          <a:r>
            <a:rPr lang="en-US" sz="1000" b="0" i="0" dirty="0">
              <a:latin typeface="+mn-lt"/>
              <a:cs typeface="Arial" panose="020B0604020202020204" pitchFamily="34" charset="0"/>
            </a:rPr>
            <a:t>: legal &amp; court services (11) AND Science, mathematics &amp; statistics (23)</a:t>
          </a:r>
          <a:r>
            <a:rPr lang="en-US" sz="1000" b="0" i="1" dirty="0">
              <a:latin typeface="+mn-lt"/>
              <a:cs typeface="Arial" panose="020B0604020202020204" pitchFamily="34" charset="0"/>
            </a:rPr>
            <a:t> some activities appear in other areas: Architectural Activities in Construction.</a:t>
          </a:r>
          <a:endParaRPr lang="en-US" sz="1000" i="1" dirty="0">
            <a:latin typeface="+mn-lt"/>
          </a:endParaRPr>
        </a:p>
      </dgm:t>
    </dgm:pt>
    <dgm:pt modelId="{E38EF402-1684-4635-9C86-CDE1AA168BA3}" type="parTrans" cxnId="{1F235ADE-47E1-4C20-A192-522AA195D62D}">
      <dgm:prSet/>
      <dgm:spPr/>
      <dgm:t>
        <a:bodyPr/>
        <a:lstStyle/>
        <a:p>
          <a:endParaRPr lang="en-US" sz="1000">
            <a:latin typeface="+mn-lt"/>
          </a:endParaRPr>
        </a:p>
      </dgm:t>
    </dgm:pt>
    <dgm:pt modelId="{8462A3F1-08E8-4D31-9DDF-394C32A1FA29}" type="sibTrans" cxnId="{1F235ADE-47E1-4C20-A192-522AA195D62D}">
      <dgm:prSet/>
      <dgm:spPr/>
      <dgm:t>
        <a:bodyPr/>
        <a:lstStyle/>
        <a:p>
          <a:endParaRPr lang="en-US" sz="1000">
            <a:latin typeface="+mn-lt"/>
          </a:endParaRPr>
        </a:p>
      </dgm:t>
    </dgm:pt>
    <dgm:pt modelId="{44C3427C-3144-4329-8B8C-0AA1BDF4867D}">
      <dgm:prSet phldrT="[Text]" custT="1"/>
      <dgm:spPr>
        <a:solidFill>
          <a:srgbClr val="9E7FBA"/>
        </a:solidFill>
        <a:ln>
          <a:noFill/>
        </a:ln>
      </dgm:spPr>
      <dgm:t>
        <a:bodyPr/>
        <a:lstStyle/>
        <a:p>
          <a:r>
            <a:rPr lang="en-US" sz="1200" b="1" dirty="0">
              <a:latin typeface="+mn-lt"/>
            </a:rPr>
            <a:t>N - Administrative &amp; support service activities</a:t>
          </a:r>
        </a:p>
      </dgm:t>
    </dgm:pt>
    <dgm:pt modelId="{E8DCA208-C65D-475C-9415-4D654E57BE80}" type="parTrans" cxnId="{1ABAFBEE-361B-4441-8C1C-72B085964C43}">
      <dgm:prSet/>
      <dgm:spPr/>
      <dgm:t>
        <a:bodyPr/>
        <a:lstStyle/>
        <a:p>
          <a:endParaRPr lang="en-US" sz="1000">
            <a:latin typeface="+mn-lt"/>
          </a:endParaRPr>
        </a:p>
      </dgm:t>
    </dgm:pt>
    <dgm:pt modelId="{F9B4CBE8-DB41-4C07-B0E1-65DE1C8FCD5D}" type="sibTrans" cxnId="{1ABAFBEE-361B-4441-8C1C-72B085964C43}">
      <dgm:prSet/>
      <dgm:spPr/>
      <dgm:t>
        <a:bodyPr/>
        <a:lstStyle/>
        <a:p>
          <a:endParaRPr lang="en-US" sz="1000">
            <a:latin typeface="+mn-lt"/>
          </a:endParaRPr>
        </a:p>
      </dgm:t>
    </dgm:pt>
    <dgm:pt modelId="{0FB9408D-DA43-4E87-963F-2B58C6BBA393}">
      <dgm:prSet phldrT="[Text]" custT="1"/>
      <dgm:spPr>
        <a:ln>
          <a:noFill/>
        </a:ln>
      </dgm:spPr>
      <dgm:t>
        <a:bodyPr/>
        <a:lstStyle/>
        <a:p>
          <a:r>
            <a:rPr lang="en-US" sz="1000" b="1" i="0" dirty="0">
              <a:latin typeface="+mn-lt"/>
              <a:cs typeface="Arial" panose="020B0604020202020204" pitchFamily="34" charset="0"/>
            </a:rPr>
            <a:t>MyWoW </a:t>
          </a:r>
          <a:r>
            <a:rPr lang="en-US" sz="1000" b="0" i="0" dirty="0">
              <a:latin typeface="+mn-lt"/>
              <a:cs typeface="Arial" panose="020B0604020202020204" pitchFamily="34" charset="0"/>
            </a:rPr>
            <a:t>: Administrative, business &amp; management (34)</a:t>
          </a:r>
          <a:endParaRPr lang="en-US" sz="1000" dirty="0">
            <a:latin typeface="+mn-lt"/>
          </a:endParaRPr>
        </a:p>
      </dgm:t>
    </dgm:pt>
    <dgm:pt modelId="{1363AA62-CE93-4B65-A926-FEE62CA40E86}" type="parTrans" cxnId="{B0D678E3-00AE-4827-B92E-FC6DCFE8EE27}">
      <dgm:prSet/>
      <dgm:spPr/>
      <dgm:t>
        <a:bodyPr/>
        <a:lstStyle/>
        <a:p>
          <a:endParaRPr lang="en-US" sz="1000">
            <a:latin typeface="+mn-lt"/>
          </a:endParaRPr>
        </a:p>
      </dgm:t>
    </dgm:pt>
    <dgm:pt modelId="{977CFA58-1320-4A1C-B417-B2C41B01AA4F}" type="sibTrans" cxnId="{B0D678E3-00AE-4827-B92E-FC6DCFE8EE27}">
      <dgm:prSet/>
      <dgm:spPr/>
      <dgm:t>
        <a:bodyPr/>
        <a:lstStyle/>
        <a:p>
          <a:endParaRPr lang="en-US" sz="1000">
            <a:latin typeface="+mn-lt"/>
          </a:endParaRPr>
        </a:p>
      </dgm:t>
    </dgm:pt>
    <dgm:pt modelId="{8DB16C00-FFD1-4CEC-AADB-6513ADDFC616}">
      <dgm:prSet phldrT="[Text]" custT="1"/>
      <dgm:spPr>
        <a:solidFill>
          <a:srgbClr val="006373"/>
        </a:solidFill>
        <a:ln>
          <a:noFill/>
        </a:ln>
      </dgm:spPr>
      <dgm:t>
        <a:bodyPr/>
        <a:lstStyle/>
        <a:p>
          <a:r>
            <a:rPr lang="en-US" sz="1200" b="1" i="0" dirty="0">
              <a:latin typeface="+mn-lt"/>
              <a:cs typeface="Arial" panose="020B0604020202020204" pitchFamily="34" charset="0"/>
            </a:rPr>
            <a:t>O - Public administration &amp; defence: compulsory social security</a:t>
          </a:r>
          <a:endParaRPr lang="en-US" sz="1200" dirty="0">
            <a:latin typeface="+mn-lt"/>
          </a:endParaRPr>
        </a:p>
      </dgm:t>
    </dgm:pt>
    <dgm:pt modelId="{3F9AB71D-8221-48B8-9037-D4676344F024}" type="parTrans" cxnId="{B48FB504-3028-4777-8536-44738DAEDE9A}">
      <dgm:prSet/>
      <dgm:spPr/>
      <dgm:t>
        <a:bodyPr/>
        <a:lstStyle/>
        <a:p>
          <a:endParaRPr lang="en-US" sz="1000">
            <a:latin typeface="+mn-lt"/>
          </a:endParaRPr>
        </a:p>
      </dgm:t>
    </dgm:pt>
    <dgm:pt modelId="{57A77AC3-789C-47BB-9B6D-2F3204539F5E}" type="sibTrans" cxnId="{B48FB504-3028-4777-8536-44738DAEDE9A}">
      <dgm:prSet/>
      <dgm:spPr/>
      <dgm:t>
        <a:bodyPr/>
        <a:lstStyle/>
        <a:p>
          <a:endParaRPr lang="en-US" sz="1000">
            <a:latin typeface="+mn-lt"/>
          </a:endParaRPr>
        </a:p>
      </dgm:t>
    </dgm:pt>
    <dgm:pt modelId="{A2818628-DA4E-4CF0-8F10-88897AB15A95}">
      <dgm:prSet custT="1"/>
      <dgm:spPr>
        <a:ln>
          <a:noFill/>
        </a:ln>
      </dgm:spPr>
      <dgm:t>
        <a:bodyPr/>
        <a:lstStyle/>
        <a:p>
          <a:r>
            <a:rPr lang="en-US" sz="1000" dirty="0">
              <a:latin typeface="+mn-lt"/>
            </a:rPr>
            <a:t>e.g. armed service officer; assistant immigration officer; bodyguard; CCTV operator; coastguard; criminal intelligence analyst; firefighter; merchant navy; private investigator; scene of crime officer….</a:t>
          </a:r>
        </a:p>
      </dgm:t>
    </dgm:pt>
    <dgm:pt modelId="{0D1B0496-7F7B-43F3-B5B6-E001E79F2C0B}" type="parTrans" cxnId="{6F5B59FC-6F99-44E3-8F18-C10080C4CB2B}">
      <dgm:prSet/>
      <dgm:spPr/>
      <dgm:t>
        <a:bodyPr/>
        <a:lstStyle/>
        <a:p>
          <a:endParaRPr lang="en-US" sz="1000">
            <a:latin typeface="+mn-lt"/>
          </a:endParaRPr>
        </a:p>
      </dgm:t>
    </dgm:pt>
    <dgm:pt modelId="{88F11B97-D961-49B0-8B59-99CABD4A1CBD}" type="sibTrans" cxnId="{6F5B59FC-6F99-44E3-8F18-C10080C4CB2B}">
      <dgm:prSet/>
      <dgm:spPr/>
      <dgm:t>
        <a:bodyPr/>
        <a:lstStyle/>
        <a:p>
          <a:endParaRPr lang="en-US" sz="1000">
            <a:latin typeface="+mn-lt"/>
          </a:endParaRPr>
        </a:p>
      </dgm:t>
    </dgm:pt>
    <dgm:pt modelId="{5A2C1B5F-6F4A-4425-9124-99F7FA0A485B}">
      <dgm:prSet custT="1"/>
      <dgm:spPr>
        <a:ln>
          <a:noFill/>
        </a:ln>
      </dgm:spPr>
      <dgm:t>
        <a:bodyPr/>
        <a:lstStyle/>
        <a:p>
          <a:r>
            <a:rPr lang="en-US" sz="1000" dirty="0">
              <a:latin typeface="+mn-lt"/>
            </a:rPr>
            <a:t>e.g. administrative assistant; charity fundraiser; car rental agent; civil service administrative officer; economic development officer; environmental health officer; legal secretary; management consultant; member of parliament (MP)…</a:t>
          </a:r>
        </a:p>
      </dgm:t>
    </dgm:pt>
    <dgm:pt modelId="{DAA35CD6-D413-4E28-8302-796DDA73867B}" type="parTrans" cxnId="{202EAA68-82F0-454B-9820-B262E0D91386}">
      <dgm:prSet/>
      <dgm:spPr/>
      <dgm:t>
        <a:bodyPr/>
        <a:lstStyle/>
        <a:p>
          <a:endParaRPr lang="en-US"/>
        </a:p>
      </dgm:t>
    </dgm:pt>
    <dgm:pt modelId="{44D652FC-16C4-4091-B025-14F5D372A6F8}" type="sibTrans" cxnId="{202EAA68-82F0-454B-9820-B262E0D91386}">
      <dgm:prSet/>
      <dgm:spPr/>
      <dgm:t>
        <a:bodyPr/>
        <a:lstStyle/>
        <a:p>
          <a:endParaRPr lang="en-US"/>
        </a:p>
      </dgm:t>
    </dgm:pt>
    <dgm:pt modelId="{6CA5741E-85A0-4465-8C15-C3C4879D5D66}">
      <dgm:prSet phldrT="[Text]" custT="1"/>
      <dgm:spPr>
        <a:ln>
          <a:noFill/>
        </a:ln>
      </dgm:spPr>
      <dgm:t>
        <a:bodyPr/>
        <a:lstStyle/>
        <a:p>
          <a:r>
            <a:rPr lang="en-US" sz="1000" dirty="0">
              <a:latin typeface="+mn-lt"/>
            </a:rPr>
            <a:t>e.g. advocate; paralegal; patent attorney; solicitor; astronaut; botanist; cartographer; food scientist; data analyst-statistician; geneticist; marine biologist…</a:t>
          </a:r>
          <a:endParaRPr lang="en-US" sz="1000" i="0" dirty="0">
            <a:latin typeface="+mn-lt"/>
          </a:endParaRPr>
        </a:p>
      </dgm:t>
    </dgm:pt>
    <dgm:pt modelId="{822E9E0F-3B90-4F7A-BD00-03B96225C90B}" type="parTrans" cxnId="{2E0F8119-14ED-4FE5-8A1D-6EBB6DC9F29B}">
      <dgm:prSet/>
      <dgm:spPr/>
      <dgm:t>
        <a:bodyPr/>
        <a:lstStyle/>
        <a:p>
          <a:endParaRPr lang="en-US"/>
        </a:p>
      </dgm:t>
    </dgm:pt>
    <dgm:pt modelId="{3ABC1612-149B-4680-9F4D-E5E869D82492}" type="sibTrans" cxnId="{2E0F8119-14ED-4FE5-8A1D-6EBB6DC9F29B}">
      <dgm:prSet/>
      <dgm:spPr/>
      <dgm:t>
        <a:bodyPr/>
        <a:lstStyle/>
        <a:p>
          <a:endParaRPr lang="en-US"/>
        </a:p>
      </dgm:t>
    </dgm:pt>
    <dgm:pt modelId="{36E93BB0-930D-4EE7-92D9-9FCF579B32DD}">
      <dgm:prSet custT="1"/>
      <dgm:spPr>
        <a:ln>
          <a:noFill/>
        </a:ln>
      </dgm:spPr>
      <dgm:t>
        <a:bodyPr/>
        <a:lstStyle/>
        <a:p>
          <a:r>
            <a:rPr lang="en-US" sz="1000" dirty="0">
              <a:latin typeface="+mn-lt"/>
            </a:rPr>
            <a:t>MyWoW: Security, uniformed &amp; protective services (28)</a:t>
          </a:r>
        </a:p>
      </dgm:t>
    </dgm:pt>
    <dgm:pt modelId="{6E1B300A-6D3B-452F-8F0A-FB58D715820D}" type="parTrans" cxnId="{6BDCC5C8-8B30-4F79-BBE1-48597F1CFD48}">
      <dgm:prSet/>
      <dgm:spPr/>
      <dgm:t>
        <a:bodyPr/>
        <a:lstStyle/>
        <a:p>
          <a:endParaRPr lang="en-US"/>
        </a:p>
      </dgm:t>
    </dgm:pt>
    <dgm:pt modelId="{9225F841-B122-4EEF-BC3A-69821F780FF7}" type="sibTrans" cxnId="{6BDCC5C8-8B30-4F79-BBE1-48597F1CFD48}">
      <dgm:prSet/>
      <dgm:spPr/>
      <dgm:t>
        <a:bodyPr/>
        <a:lstStyle/>
        <a:p>
          <a:endParaRPr lang="en-US"/>
        </a:p>
      </dgm:t>
    </dgm:pt>
    <dgm:pt modelId="{A3629837-BE0B-4ED8-AC28-209F2DB4FF66}" type="pres">
      <dgm:prSet presAssocID="{2996174C-6C8F-4637-B6DA-30545E742370}" presName="Name0" presStyleCnt="0">
        <dgm:presLayoutVars>
          <dgm:dir/>
          <dgm:animLvl val="lvl"/>
          <dgm:resizeHandles val="exact"/>
        </dgm:presLayoutVars>
      </dgm:prSet>
      <dgm:spPr/>
    </dgm:pt>
    <dgm:pt modelId="{E893C8BA-E914-4418-A3CF-56F30F165EE8}" type="pres">
      <dgm:prSet presAssocID="{AD5B3811-5765-491A-AA01-457E5A02B17A}" presName="composite" presStyleCnt="0"/>
      <dgm:spPr/>
    </dgm:pt>
    <dgm:pt modelId="{EFB19B7F-5272-4586-91FE-FB4DCE000BA8}" type="pres">
      <dgm:prSet presAssocID="{AD5B3811-5765-491A-AA01-457E5A02B17A}" presName="parTx" presStyleLbl="alignNode1" presStyleIdx="0" presStyleCnt="3">
        <dgm:presLayoutVars>
          <dgm:chMax val="0"/>
          <dgm:chPref val="0"/>
          <dgm:bulletEnabled val="1"/>
        </dgm:presLayoutVars>
      </dgm:prSet>
      <dgm:spPr/>
    </dgm:pt>
    <dgm:pt modelId="{7E92D966-8636-4689-A4E4-D5B5AFD51EB1}" type="pres">
      <dgm:prSet presAssocID="{AD5B3811-5765-491A-AA01-457E5A02B17A}" presName="desTx" presStyleLbl="alignAccFollowNode1" presStyleIdx="0" presStyleCnt="3">
        <dgm:presLayoutVars>
          <dgm:bulletEnabled val="1"/>
        </dgm:presLayoutVars>
      </dgm:prSet>
      <dgm:spPr/>
    </dgm:pt>
    <dgm:pt modelId="{9AC78A3D-F275-4FF5-8710-9118BE7F3B87}" type="pres">
      <dgm:prSet presAssocID="{EE438B5F-ABC8-4E1B-9AAA-A65F264CEF94}" presName="space" presStyleCnt="0"/>
      <dgm:spPr/>
    </dgm:pt>
    <dgm:pt modelId="{5AB6D9A7-7C01-4D38-8C39-BDFE3F81ABF1}" type="pres">
      <dgm:prSet presAssocID="{44C3427C-3144-4329-8B8C-0AA1BDF4867D}" presName="composite" presStyleCnt="0"/>
      <dgm:spPr/>
    </dgm:pt>
    <dgm:pt modelId="{917D5C8F-B61D-4032-A4B7-56731CC150AD}" type="pres">
      <dgm:prSet presAssocID="{44C3427C-3144-4329-8B8C-0AA1BDF4867D}" presName="parTx" presStyleLbl="alignNode1" presStyleIdx="1" presStyleCnt="3" custScaleY="109091" custLinFactNeighborX="0" custLinFactNeighborY="-5264">
        <dgm:presLayoutVars>
          <dgm:chMax val="0"/>
          <dgm:chPref val="0"/>
          <dgm:bulletEnabled val="1"/>
        </dgm:presLayoutVars>
      </dgm:prSet>
      <dgm:spPr/>
    </dgm:pt>
    <dgm:pt modelId="{CFC60B57-1D4B-4F15-BAF2-FD8694D03673}" type="pres">
      <dgm:prSet presAssocID="{44C3427C-3144-4329-8B8C-0AA1BDF4867D}" presName="desTx" presStyleLbl="alignAccFollowNode1" presStyleIdx="1" presStyleCnt="3" custLinFactNeighborY="7358">
        <dgm:presLayoutVars>
          <dgm:bulletEnabled val="1"/>
        </dgm:presLayoutVars>
      </dgm:prSet>
      <dgm:spPr/>
    </dgm:pt>
    <dgm:pt modelId="{084D5FD5-F72A-4BEE-93DE-B955315A2372}" type="pres">
      <dgm:prSet presAssocID="{F9B4CBE8-DB41-4C07-B0E1-65DE1C8FCD5D}" presName="space" presStyleCnt="0"/>
      <dgm:spPr/>
    </dgm:pt>
    <dgm:pt modelId="{6CA795E7-0F77-40DA-941C-7AA17546F16F}" type="pres">
      <dgm:prSet presAssocID="{8DB16C00-FFD1-4CEC-AADB-6513ADDFC616}" presName="composite" presStyleCnt="0"/>
      <dgm:spPr/>
    </dgm:pt>
    <dgm:pt modelId="{68462A65-DD4E-49B0-B26F-9E2C86FB30F6}" type="pres">
      <dgm:prSet presAssocID="{8DB16C00-FFD1-4CEC-AADB-6513ADDFC616}" presName="parTx" presStyleLbl="alignNode1" presStyleIdx="2" presStyleCnt="3">
        <dgm:presLayoutVars>
          <dgm:chMax val="0"/>
          <dgm:chPref val="0"/>
          <dgm:bulletEnabled val="1"/>
        </dgm:presLayoutVars>
      </dgm:prSet>
      <dgm:spPr/>
    </dgm:pt>
    <dgm:pt modelId="{16263863-101B-4FD3-9819-33B7EA545CAD}" type="pres">
      <dgm:prSet presAssocID="{8DB16C00-FFD1-4CEC-AADB-6513ADDFC616}" presName="desTx" presStyleLbl="alignAccFollowNode1" presStyleIdx="2" presStyleCnt="3">
        <dgm:presLayoutVars>
          <dgm:bulletEnabled val="1"/>
        </dgm:presLayoutVars>
      </dgm:prSet>
      <dgm:spPr/>
    </dgm:pt>
  </dgm:ptLst>
  <dgm:cxnLst>
    <dgm:cxn modelId="{B48FB504-3028-4777-8536-44738DAEDE9A}" srcId="{2996174C-6C8F-4637-B6DA-30545E742370}" destId="{8DB16C00-FFD1-4CEC-AADB-6513ADDFC616}" srcOrd="2" destOrd="0" parTransId="{3F9AB71D-8221-48B8-9037-D4676344F024}" sibTransId="{57A77AC3-789C-47BB-9B6D-2F3204539F5E}"/>
    <dgm:cxn modelId="{2E0F8119-14ED-4FE5-8A1D-6EBB6DC9F29B}" srcId="{AD5B3811-5765-491A-AA01-457E5A02B17A}" destId="{6CA5741E-85A0-4465-8C15-C3C4879D5D66}" srcOrd="1" destOrd="0" parTransId="{822E9E0F-3B90-4F7A-BD00-03B96225C90B}" sibTransId="{3ABC1612-149B-4680-9F4D-E5E869D82492}"/>
    <dgm:cxn modelId="{6BD1A12C-415C-497A-84C5-E6A9A30D747E}" type="presOf" srcId="{2996174C-6C8F-4637-B6DA-30545E742370}" destId="{A3629837-BE0B-4ED8-AC28-209F2DB4FF66}" srcOrd="0" destOrd="0" presId="urn:microsoft.com/office/officeart/2005/8/layout/hList1"/>
    <dgm:cxn modelId="{DBDB6864-350E-4616-814D-419998DB1CB9}" type="presOf" srcId="{44C3427C-3144-4329-8B8C-0AA1BDF4867D}" destId="{917D5C8F-B61D-4032-A4B7-56731CC150AD}" srcOrd="0" destOrd="0" presId="urn:microsoft.com/office/officeart/2005/8/layout/hList1"/>
    <dgm:cxn modelId="{202EAA68-82F0-454B-9820-B262E0D91386}" srcId="{44C3427C-3144-4329-8B8C-0AA1BDF4867D}" destId="{5A2C1B5F-6F4A-4425-9124-99F7FA0A485B}" srcOrd="1" destOrd="0" parTransId="{DAA35CD6-D413-4E28-8302-796DDA73867B}" sibTransId="{44D652FC-16C4-4091-B025-14F5D372A6F8}"/>
    <dgm:cxn modelId="{30912976-315A-47A6-91FD-D48AF49A6160}" type="presOf" srcId="{A2818628-DA4E-4CF0-8F10-88897AB15A95}" destId="{16263863-101B-4FD3-9819-33B7EA545CAD}" srcOrd="0" destOrd="1" presId="urn:microsoft.com/office/officeart/2005/8/layout/hList1"/>
    <dgm:cxn modelId="{A3097D79-1938-4846-8931-E04F56138868}" type="presOf" srcId="{0FB9408D-DA43-4E87-963F-2B58C6BBA393}" destId="{CFC60B57-1D4B-4F15-BAF2-FD8694D03673}" srcOrd="0" destOrd="0" presId="urn:microsoft.com/office/officeart/2005/8/layout/hList1"/>
    <dgm:cxn modelId="{B05A2889-5AB9-477F-BAF4-8FB9822B7726}" type="presOf" srcId="{6CA5741E-85A0-4465-8C15-C3C4879D5D66}" destId="{7E92D966-8636-4689-A4E4-D5B5AFD51EB1}" srcOrd="0" destOrd="1" presId="urn:microsoft.com/office/officeart/2005/8/layout/hList1"/>
    <dgm:cxn modelId="{7705BFA2-C55B-4C19-8038-F97F406834BB}" type="presOf" srcId="{37C2F331-F3F1-4B87-9C5B-6AD92EAFAA26}" destId="{7E92D966-8636-4689-A4E4-D5B5AFD51EB1}" srcOrd="0" destOrd="0" presId="urn:microsoft.com/office/officeart/2005/8/layout/hList1"/>
    <dgm:cxn modelId="{448724C5-D26D-435E-8C06-C72B5976D0C8}" type="presOf" srcId="{5A2C1B5F-6F4A-4425-9124-99F7FA0A485B}" destId="{CFC60B57-1D4B-4F15-BAF2-FD8694D03673}" srcOrd="0" destOrd="1" presId="urn:microsoft.com/office/officeart/2005/8/layout/hList1"/>
    <dgm:cxn modelId="{6BDCC5C8-8B30-4F79-BBE1-48597F1CFD48}" srcId="{8DB16C00-FFD1-4CEC-AADB-6513ADDFC616}" destId="{36E93BB0-930D-4EE7-92D9-9FCF579B32DD}" srcOrd="0" destOrd="0" parTransId="{6E1B300A-6D3B-452F-8F0A-FB58D715820D}" sibTransId="{9225F841-B122-4EEF-BC3A-69821F780FF7}"/>
    <dgm:cxn modelId="{1F235ADE-47E1-4C20-A192-522AA195D62D}" srcId="{AD5B3811-5765-491A-AA01-457E5A02B17A}" destId="{37C2F331-F3F1-4B87-9C5B-6AD92EAFAA26}" srcOrd="0" destOrd="0" parTransId="{E38EF402-1684-4635-9C86-CDE1AA168BA3}" sibTransId="{8462A3F1-08E8-4D31-9DDF-394C32A1FA29}"/>
    <dgm:cxn modelId="{B0D678E3-00AE-4827-B92E-FC6DCFE8EE27}" srcId="{44C3427C-3144-4329-8B8C-0AA1BDF4867D}" destId="{0FB9408D-DA43-4E87-963F-2B58C6BBA393}" srcOrd="0" destOrd="0" parTransId="{1363AA62-CE93-4B65-A926-FEE62CA40E86}" sibTransId="{977CFA58-1320-4A1C-B417-B2C41B01AA4F}"/>
    <dgm:cxn modelId="{1ABAFBEE-361B-4441-8C1C-72B085964C43}" srcId="{2996174C-6C8F-4637-B6DA-30545E742370}" destId="{44C3427C-3144-4329-8B8C-0AA1BDF4867D}" srcOrd="1" destOrd="0" parTransId="{E8DCA208-C65D-475C-9415-4D654E57BE80}" sibTransId="{F9B4CBE8-DB41-4C07-B0E1-65DE1C8FCD5D}"/>
    <dgm:cxn modelId="{9964CDF4-22DA-44C8-9C38-6FE60F7BAC88}" type="presOf" srcId="{8DB16C00-FFD1-4CEC-AADB-6513ADDFC616}" destId="{68462A65-DD4E-49B0-B26F-9E2C86FB30F6}" srcOrd="0" destOrd="0" presId="urn:microsoft.com/office/officeart/2005/8/layout/hList1"/>
    <dgm:cxn modelId="{6EA872F6-7F80-489A-B217-B08D48BA647A}" type="presOf" srcId="{AD5B3811-5765-491A-AA01-457E5A02B17A}" destId="{EFB19B7F-5272-4586-91FE-FB4DCE000BA8}" srcOrd="0" destOrd="0" presId="urn:microsoft.com/office/officeart/2005/8/layout/hList1"/>
    <dgm:cxn modelId="{739BE9F7-E648-480F-9FA8-8F054930EEC5}" type="presOf" srcId="{36E93BB0-930D-4EE7-92D9-9FCF579B32DD}" destId="{16263863-101B-4FD3-9819-33B7EA545CAD}" srcOrd="0" destOrd="0" presId="urn:microsoft.com/office/officeart/2005/8/layout/hList1"/>
    <dgm:cxn modelId="{C12B4DFA-F012-4721-B5DF-A91A15B62189}" srcId="{2996174C-6C8F-4637-B6DA-30545E742370}" destId="{AD5B3811-5765-491A-AA01-457E5A02B17A}" srcOrd="0" destOrd="0" parTransId="{DC5C411E-6305-4C0A-BD8D-ADC47A919F87}" sibTransId="{EE438B5F-ABC8-4E1B-9AAA-A65F264CEF94}"/>
    <dgm:cxn modelId="{6F5B59FC-6F99-44E3-8F18-C10080C4CB2B}" srcId="{8DB16C00-FFD1-4CEC-AADB-6513ADDFC616}" destId="{A2818628-DA4E-4CF0-8F10-88897AB15A95}" srcOrd="1" destOrd="0" parTransId="{0D1B0496-7F7B-43F3-B5B6-E001E79F2C0B}" sibTransId="{88F11B97-D961-49B0-8B59-99CABD4A1CBD}"/>
    <dgm:cxn modelId="{01350007-9BFB-42C4-A072-91DC29C11F93}" type="presParOf" srcId="{A3629837-BE0B-4ED8-AC28-209F2DB4FF66}" destId="{E893C8BA-E914-4418-A3CF-56F30F165EE8}" srcOrd="0" destOrd="0" presId="urn:microsoft.com/office/officeart/2005/8/layout/hList1"/>
    <dgm:cxn modelId="{9380CBDC-FBA1-4FAC-85C5-A80E3A302F30}" type="presParOf" srcId="{E893C8BA-E914-4418-A3CF-56F30F165EE8}" destId="{EFB19B7F-5272-4586-91FE-FB4DCE000BA8}" srcOrd="0" destOrd="0" presId="urn:microsoft.com/office/officeart/2005/8/layout/hList1"/>
    <dgm:cxn modelId="{EB47F7CC-0F8F-4858-BD5A-1FD8C6D9A11C}" type="presParOf" srcId="{E893C8BA-E914-4418-A3CF-56F30F165EE8}" destId="{7E92D966-8636-4689-A4E4-D5B5AFD51EB1}" srcOrd="1" destOrd="0" presId="urn:microsoft.com/office/officeart/2005/8/layout/hList1"/>
    <dgm:cxn modelId="{7718F726-AB14-473F-B6E7-E7FBD6D2DE78}" type="presParOf" srcId="{A3629837-BE0B-4ED8-AC28-209F2DB4FF66}" destId="{9AC78A3D-F275-4FF5-8710-9118BE7F3B87}" srcOrd="1" destOrd="0" presId="urn:microsoft.com/office/officeart/2005/8/layout/hList1"/>
    <dgm:cxn modelId="{D3DCA3E9-8D81-4CAB-9C85-A9C470476437}" type="presParOf" srcId="{A3629837-BE0B-4ED8-AC28-209F2DB4FF66}" destId="{5AB6D9A7-7C01-4D38-8C39-BDFE3F81ABF1}" srcOrd="2" destOrd="0" presId="urn:microsoft.com/office/officeart/2005/8/layout/hList1"/>
    <dgm:cxn modelId="{326CE158-3676-45C0-A0D6-A8D08A3A859F}" type="presParOf" srcId="{5AB6D9A7-7C01-4D38-8C39-BDFE3F81ABF1}" destId="{917D5C8F-B61D-4032-A4B7-56731CC150AD}" srcOrd="0" destOrd="0" presId="urn:microsoft.com/office/officeart/2005/8/layout/hList1"/>
    <dgm:cxn modelId="{A5C83F84-2890-4BB3-8C63-D0819AA5CC69}" type="presParOf" srcId="{5AB6D9A7-7C01-4D38-8C39-BDFE3F81ABF1}" destId="{CFC60B57-1D4B-4F15-BAF2-FD8694D03673}" srcOrd="1" destOrd="0" presId="urn:microsoft.com/office/officeart/2005/8/layout/hList1"/>
    <dgm:cxn modelId="{51270C88-0528-4C78-B88E-D3F515E2BD5A}" type="presParOf" srcId="{A3629837-BE0B-4ED8-AC28-209F2DB4FF66}" destId="{084D5FD5-F72A-4BEE-93DE-B955315A2372}" srcOrd="3" destOrd="0" presId="urn:microsoft.com/office/officeart/2005/8/layout/hList1"/>
    <dgm:cxn modelId="{75ADB6DB-9D1D-4D29-B65C-37AE1B2F4D36}" type="presParOf" srcId="{A3629837-BE0B-4ED8-AC28-209F2DB4FF66}" destId="{6CA795E7-0F77-40DA-941C-7AA17546F16F}" srcOrd="4" destOrd="0" presId="urn:microsoft.com/office/officeart/2005/8/layout/hList1"/>
    <dgm:cxn modelId="{6E4D187B-B5BD-46E7-A833-6A74F06A3CC6}" type="presParOf" srcId="{6CA795E7-0F77-40DA-941C-7AA17546F16F}" destId="{68462A65-DD4E-49B0-B26F-9E2C86FB30F6}" srcOrd="0" destOrd="0" presId="urn:microsoft.com/office/officeart/2005/8/layout/hList1"/>
    <dgm:cxn modelId="{AC71E267-376C-44BF-8EA0-56CFA1C305DB}" type="presParOf" srcId="{6CA795E7-0F77-40DA-941C-7AA17546F16F}" destId="{16263863-101B-4FD3-9819-33B7EA545CA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96174C-6C8F-4637-B6DA-30545E74237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D5B3811-5765-491A-AA01-457E5A02B17A}">
      <dgm:prSet phldrT="[Text]" custT="1"/>
      <dgm:spPr>
        <a:xfrm>
          <a:off x="2571" y="334090"/>
          <a:ext cx="2507456" cy="1002982"/>
        </a:xfrm>
        <a:prstGeom prst="rect">
          <a:avLst/>
        </a:prstGeom>
        <a:solidFill>
          <a:srgbClr val="92AF2B"/>
        </a:solidFill>
        <a:ln>
          <a:noFill/>
        </a:ln>
      </dgm:spPr>
      <dgm:t>
        <a:bodyPr/>
        <a:lstStyle/>
        <a:p>
          <a:pPr>
            <a:buNone/>
          </a:pPr>
          <a:r>
            <a:rPr lang="en-US" sz="1200" b="1" dirty="0">
              <a:latin typeface="+mn-lt"/>
              <a:ea typeface="+mn-ea"/>
              <a:cs typeface="+mn-cs"/>
            </a:rPr>
            <a:t>P - Education</a:t>
          </a:r>
        </a:p>
      </dgm:t>
    </dgm:pt>
    <dgm:pt modelId="{DC5C411E-6305-4C0A-BD8D-ADC47A919F87}" type="parTrans" cxnId="{C12B4DFA-F012-4721-B5DF-A91A15B62189}">
      <dgm:prSet/>
      <dgm:spPr/>
      <dgm:t>
        <a:bodyPr/>
        <a:lstStyle/>
        <a:p>
          <a:endParaRPr lang="en-US" sz="1000">
            <a:latin typeface="+mn-lt"/>
          </a:endParaRPr>
        </a:p>
      </dgm:t>
    </dgm:pt>
    <dgm:pt modelId="{EE438B5F-ABC8-4E1B-9AAA-A65F264CEF94}" type="sibTrans" cxnId="{C12B4DFA-F012-4721-B5DF-A91A15B62189}">
      <dgm:prSet/>
      <dgm:spPr/>
      <dgm:t>
        <a:bodyPr/>
        <a:lstStyle/>
        <a:p>
          <a:endParaRPr lang="en-US" sz="1000">
            <a:latin typeface="+mn-lt"/>
          </a:endParaRPr>
        </a:p>
      </dgm:t>
    </dgm:pt>
    <dgm:pt modelId="{37C2F331-F3F1-4B87-9C5B-6AD92EAFAA26}">
      <dgm:prSet phldrT="[Text]" custT="1"/>
      <dgm:spPr>
        <a:xfrm>
          <a:off x="2571" y="1337072"/>
          <a:ext cx="2507456" cy="2854800"/>
        </a:xfrm>
        <a:prstGeom prst="rect">
          <a:avLst/>
        </a:prstGeom>
        <a:ln>
          <a:noFill/>
        </a:ln>
      </dgm:spPr>
      <dgm:t>
        <a:bodyPr/>
        <a:lstStyle/>
        <a:p>
          <a:pPr>
            <a:buChar char="•"/>
          </a:pPr>
          <a:r>
            <a:rPr lang="en-US" sz="1000" b="1" i="0" dirty="0">
              <a:latin typeface="+mn-lt"/>
              <a:ea typeface="+mn-ea"/>
              <a:cs typeface="Arial" panose="020B0604020202020204" pitchFamily="34" charset="0"/>
            </a:rPr>
            <a:t>MyWoW</a:t>
          </a:r>
          <a:r>
            <a:rPr lang="en-US" sz="1000" b="0" i="0" dirty="0">
              <a:latin typeface="+mn-lt"/>
              <a:ea typeface="+mn-ea"/>
              <a:cs typeface="Arial" panose="020B0604020202020204" pitchFamily="34" charset="0"/>
            </a:rPr>
            <a:t>: Education &amp; training (32)</a:t>
          </a:r>
          <a:endParaRPr lang="en-US" sz="1000" i="0" dirty="0">
            <a:latin typeface="+mn-lt"/>
            <a:ea typeface="+mn-ea"/>
            <a:cs typeface="+mn-cs"/>
          </a:endParaRPr>
        </a:p>
      </dgm:t>
    </dgm:pt>
    <dgm:pt modelId="{E38EF402-1684-4635-9C86-CDE1AA168BA3}" type="parTrans" cxnId="{1F235ADE-47E1-4C20-A192-522AA195D62D}">
      <dgm:prSet/>
      <dgm:spPr/>
      <dgm:t>
        <a:bodyPr/>
        <a:lstStyle/>
        <a:p>
          <a:endParaRPr lang="en-US" sz="1000">
            <a:latin typeface="+mn-lt"/>
          </a:endParaRPr>
        </a:p>
      </dgm:t>
    </dgm:pt>
    <dgm:pt modelId="{8462A3F1-08E8-4D31-9DDF-394C32A1FA29}" type="sibTrans" cxnId="{1F235ADE-47E1-4C20-A192-522AA195D62D}">
      <dgm:prSet/>
      <dgm:spPr/>
      <dgm:t>
        <a:bodyPr/>
        <a:lstStyle/>
        <a:p>
          <a:endParaRPr lang="en-US" sz="1000">
            <a:latin typeface="+mn-lt"/>
          </a:endParaRPr>
        </a:p>
      </dgm:t>
    </dgm:pt>
    <dgm:pt modelId="{44C3427C-3144-4329-8B8C-0AA1BDF4867D}">
      <dgm:prSet phldrT="[Text]" custT="1"/>
      <dgm:spPr>
        <a:xfrm>
          <a:off x="2861071" y="281293"/>
          <a:ext cx="2507456" cy="1002982"/>
        </a:xfrm>
        <a:prstGeom prst="rect">
          <a:avLst/>
        </a:prstGeom>
        <a:solidFill>
          <a:srgbClr val="006373"/>
        </a:solidFill>
        <a:ln>
          <a:noFill/>
        </a:ln>
      </dgm:spPr>
      <dgm:t>
        <a:bodyPr/>
        <a:lstStyle/>
        <a:p>
          <a:pPr>
            <a:buNone/>
          </a:pPr>
          <a:r>
            <a:rPr lang="en-US" sz="1200" b="1" dirty="0">
              <a:latin typeface="+mn-lt"/>
              <a:ea typeface="+mn-ea"/>
              <a:cs typeface="+mn-cs"/>
            </a:rPr>
            <a:t>Q - Human health &amp; social work activities</a:t>
          </a:r>
        </a:p>
      </dgm:t>
    </dgm:pt>
    <dgm:pt modelId="{E8DCA208-C65D-475C-9415-4D654E57BE80}" type="parTrans" cxnId="{1ABAFBEE-361B-4441-8C1C-72B085964C43}">
      <dgm:prSet/>
      <dgm:spPr/>
      <dgm:t>
        <a:bodyPr/>
        <a:lstStyle/>
        <a:p>
          <a:endParaRPr lang="en-US" sz="1000">
            <a:latin typeface="+mn-lt"/>
          </a:endParaRPr>
        </a:p>
      </dgm:t>
    </dgm:pt>
    <dgm:pt modelId="{F9B4CBE8-DB41-4C07-B0E1-65DE1C8FCD5D}" type="sibTrans" cxnId="{1ABAFBEE-361B-4441-8C1C-72B085964C43}">
      <dgm:prSet/>
      <dgm:spPr/>
      <dgm:t>
        <a:bodyPr/>
        <a:lstStyle/>
        <a:p>
          <a:endParaRPr lang="en-US" sz="1000">
            <a:latin typeface="+mn-lt"/>
          </a:endParaRPr>
        </a:p>
      </dgm:t>
    </dgm:pt>
    <dgm:pt modelId="{0FB9408D-DA43-4E87-963F-2B58C6BBA393}">
      <dgm:prSet phldrT="[Text]" custT="1"/>
      <dgm:spPr>
        <a:xfrm>
          <a:off x="2861071" y="1337072"/>
          <a:ext cx="2507456" cy="2854800"/>
        </a:xfrm>
        <a:prstGeom prst="rect">
          <a:avLst/>
        </a:prstGeom>
      </dgm:spPr>
      <dgm:t>
        <a:bodyPr/>
        <a:lstStyle/>
        <a:p>
          <a:pPr>
            <a:buChar char="•"/>
          </a:pPr>
          <a:r>
            <a:rPr lang="en-US" sz="1000" b="1" i="0" dirty="0">
              <a:latin typeface="+mn-lt"/>
              <a:ea typeface="+mn-ea"/>
              <a:cs typeface="Arial" panose="020B0604020202020204" pitchFamily="34" charset="0"/>
            </a:rPr>
            <a:t>MyWoW</a:t>
          </a:r>
          <a:r>
            <a:rPr lang="en-US" sz="1000" b="0" i="0" dirty="0">
              <a:latin typeface="+mn-lt"/>
              <a:ea typeface="+mn-ea"/>
              <a:cs typeface="Arial" panose="020B0604020202020204" pitchFamily="34" charset="0"/>
            </a:rPr>
            <a:t>: Healthcare (58) AND Social work &amp; caring services (16)</a:t>
          </a:r>
          <a:endParaRPr lang="en-US" sz="1000" dirty="0">
            <a:latin typeface="+mn-lt"/>
            <a:ea typeface="+mn-ea"/>
            <a:cs typeface="Arial" panose="020B0604020202020204" pitchFamily="34" charset="0"/>
          </a:endParaRPr>
        </a:p>
      </dgm:t>
    </dgm:pt>
    <dgm:pt modelId="{1363AA62-CE93-4B65-A926-FEE62CA40E86}" type="parTrans" cxnId="{B0D678E3-00AE-4827-B92E-FC6DCFE8EE27}">
      <dgm:prSet/>
      <dgm:spPr/>
      <dgm:t>
        <a:bodyPr/>
        <a:lstStyle/>
        <a:p>
          <a:endParaRPr lang="en-US" sz="1000">
            <a:latin typeface="+mn-lt"/>
          </a:endParaRPr>
        </a:p>
      </dgm:t>
    </dgm:pt>
    <dgm:pt modelId="{977CFA58-1320-4A1C-B417-B2C41B01AA4F}" type="sibTrans" cxnId="{B0D678E3-00AE-4827-B92E-FC6DCFE8EE27}">
      <dgm:prSet/>
      <dgm:spPr/>
      <dgm:t>
        <a:bodyPr/>
        <a:lstStyle/>
        <a:p>
          <a:endParaRPr lang="en-US" sz="1000">
            <a:latin typeface="+mn-lt"/>
          </a:endParaRPr>
        </a:p>
      </dgm:t>
    </dgm:pt>
    <dgm:pt modelId="{8DB16C00-FFD1-4CEC-AADB-6513ADDFC616}">
      <dgm:prSet phldrT="[Text]" custT="1"/>
      <dgm:spPr>
        <a:xfrm>
          <a:off x="5719571" y="334090"/>
          <a:ext cx="2507456" cy="1002982"/>
        </a:xfrm>
        <a:prstGeom prst="rect">
          <a:avLst/>
        </a:prstGeom>
        <a:solidFill>
          <a:srgbClr val="534481"/>
        </a:solidFill>
      </dgm:spPr>
      <dgm:t>
        <a:bodyPr/>
        <a:lstStyle/>
        <a:p>
          <a:pPr>
            <a:buNone/>
          </a:pPr>
          <a:r>
            <a:rPr lang="en-US" sz="1200" b="1" i="0" dirty="0">
              <a:latin typeface="+mn-lt"/>
              <a:ea typeface="+mn-ea"/>
              <a:cs typeface="Arial" panose="020B0604020202020204" pitchFamily="34" charset="0"/>
            </a:rPr>
            <a:t>R - Arts, entertainment &amp; recreation</a:t>
          </a:r>
          <a:endParaRPr lang="en-US" sz="1200" dirty="0">
            <a:latin typeface="+mn-lt"/>
            <a:ea typeface="+mn-ea"/>
            <a:cs typeface="+mn-cs"/>
          </a:endParaRPr>
        </a:p>
      </dgm:t>
    </dgm:pt>
    <dgm:pt modelId="{3F9AB71D-8221-48B8-9037-D4676344F024}" type="parTrans" cxnId="{B48FB504-3028-4777-8536-44738DAEDE9A}">
      <dgm:prSet/>
      <dgm:spPr/>
      <dgm:t>
        <a:bodyPr/>
        <a:lstStyle/>
        <a:p>
          <a:endParaRPr lang="en-US" sz="1000">
            <a:latin typeface="+mn-lt"/>
          </a:endParaRPr>
        </a:p>
      </dgm:t>
    </dgm:pt>
    <dgm:pt modelId="{57A77AC3-789C-47BB-9B6D-2F3204539F5E}" type="sibTrans" cxnId="{B48FB504-3028-4777-8536-44738DAEDE9A}">
      <dgm:prSet/>
      <dgm:spPr/>
      <dgm:t>
        <a:bodyPr/>
        <a:lstStyle/>
        <a:p>
          <a:endParaRPr lang="en-US" sz="1000">
            <a:latin typeface="+mn-lt"/>
          </a:endParaRPr>
        </a:p>
      </dgm:t>
    </dgm:pt>
    <dgm:pt modelId="{A2818628-DA4E-4CF0-8F10-88897AB15A95}">
      <dgm:prSet custT="1"/>
      <dgm:spPr>
        <a:xfrm>
          <a:off x="5719571" y="1337072"/>
          <a:ext cx="2507456" cy="2854800"/>
        </a:xfrm>
        <a:prstGeom prst="rect">
          <a:avLst/>
        </a:prstGeom>
      </dgm:spPr>
      <dgm:t>
        <a:bodyPr/>
        <a:lstStyle/>
        <a:p>
          <a:pPr>
            <a:buChar char="•"/>
          </a:pPr>
          <a:r>
            <a:rPr lang="en-US" sz="1000" dirty="0">
              <a:latin typeface="+mn-lt"/>
              <a:ea typeface="+mn-ea"/>
              <a:cs typeface="Arial" panose="020B0604020202020204" pitchFamily="34" charset="0"/>
            </a:rPr>
            <a:t>e.g. art gallery curator; blacksmith; designer; illustrator; fitness instructor; outdoor activity instructor; sports&amp; exercise scientist; sports development officer; archivist; </a:t>
          </a:r>
        </a:p>
      </dgm:t>
    </dgm:pt>
    <dgm:pt modelId="{0D1B0496-7F7B-43F3-B5B6-E001E79F2C0B}" type="parTrans" cxnId="{6F5B59FC-6F99-44E3-8F18-C10080C4CB2B}">
      <dgm:prSet/>
      <dgm:spPr/>
      <dgm:t>
        <a:bodyPr/>
        <a:lstStyle/>
        <a:p>
          <a:endParaRPr lang="en-US" sz="1000">
            <a:latin typeface="+mn-lt"/>
          </a:endParaRPr>
        </a:p>
      </dgm:t>
    </dgm:pt>
    <dgm:pt modelId="{88F11B97-D961-49B0-8B59-99CABD4A1CBD}" type="sibTrans" cxnId="{6F5B59FC-6F99-44E3-8F18-C10080C4CB2B}">
      <dgm:prSet/>
      <dgm:spPr/>
      <dgm:t>
        <a:bodyPr/>
        <a:lstStyle/>
        <a:p>
          <a:endParaRPr lang="en-US" sz="1000">
            <a:latin typeface="+mn-lt"/>
          </a:endParaRPr>
        </a:p>
      </dgm:t>
    </dgm:pt>
    <dgm:pt modelId="{5A2C1B5F-6F4A-4425-9124-99F7FA0A485B}">
      <dgm:prSet custT="1"/>
      <dgm:spPr>
        <a:xfrm>
          <a:off x="2861071" y="1337072"/>
          <a:ext cx="2507456" cy="2854800"/>
        </a:xfrm>
        <a:prstGeom prst="rect">
          <a:avLst/>
        </a:prstGeom>
      </dgm:spPr>
      <dgm:t>
        <a:bodyPr/>
        <a:lstStyle/>
        <a:p>
          <a:pPr>
            <a:buChar char="•"/>
          </a:pPr>
          <a:r>
            <a:rPr lang="en-US" sz="1000" dirty="0">
              <a:latin typeface="+mn-lt"/>
              <a:ea typeface="+mn-ea"/>
              <a:cs typeface="Arial" panose="020B0604020202020204" pitchFamily="34" charset="0"/>
            </a:rPr>
            <a:t>e.g. care home practitioner/manager; childminder; counsellor; crematorium assistant; housing officer; ambulance assistant; audiologist; dental technician; emergency call handler; health visitor; music therapist...</a:t>
          </a:r>
        </a:p>
      </dgm:t>
    </dgm:pt>
    <dgm:pt modelId="{DAA35CD6-D413-4E28-8302-796DDA73867B}" type="parTrans" cxnId="{202EAA68-82F0-454B-9820-B262E0D91386}">
      <dgm:prSet/>
      <dgm:spPr/>
      <dgm:t>
        <a:bodyPr/>
        <a:lstStyle/>
        <a:p>
          <a:endParaRPr lang="en-US">
            <a:latin typeface="+mn-lt"/>
          </a:endParaRPr>
        </a:p>
      </dgm:t>
    </dgm:pt>
    <dgm:pt modelId="{44D652FC-16C4-4091-B025-14F5D372A6F8}" type="sibTrans" cxnId="{202EAA68-82F0-454B-9820-B262E0D91386}">
      <dgm:prSet/>
      <dgm:spPr/>
      <dgm:t>
        <a:bodyPr/>
        <a:lstStyle/>
        <a:p>
          <a:endParaRPr lang="en-US">
            <a:latin typeface="+mn-lt"/>
          </a:endParaRPr>
        </a:p>
      </dgm:t>
    </dgm:pt>
    <dgm:pt modelId="{F406FC3F-3C65-44ED-A229-F69CBBE2E957}">
      <dgm:prSet custT="1"/>
      <dgm:spPr>
        <a:xfrm>
          <a:off x="5719571" y="1337072"/>
          <a:ext cx="2507456" cy="2854800"/>
        </a:xfrm>
      </dgm:spPr>
      <dgm:t>
        <a:bodyPr/>
        <a:lstStyle/>
        <a:p>
          <a:pPr>
            <a:buChar char="•"/>
          </a:pPr>
          <a:r>
            <a:rPr lang="en-US" sz="1000" dirty="0">
              <a:latin typeface="+mn-lt"/>
              <a:ea typeface="+mn-ea"/>
              <a:cs typeface="Arial" panose="020B0604020202020204" pitchFamily="34" charset="0"/>
            </a:rPr>
            <a:t>MyWoW: Design, arts &amp; crafts (32) AND Sport &amp; leisure (14)  AND heritage, culture &amp; libraries (7) </a:t>
          </a:r>
        </a:p>
      </dgm:t>
    </dgm:pt>
    <dgm:pt modelId="{DB95C68A-E0A5-426D-AA9B-6347E2156E6F}" type="parTrans" cxnId="{8892580D-9CD4-4679-856C-85612D5E58A6}">
      <dgm:prSet/>
      <dgm:spPr/>
      <dgm:t>
        <a:bodyPr/>
        <a:lstStyle/>
        <a:p>
          <a:endParaRPr lang="en-US">
            <a:latin typeface="+mn-lt"/>
          </a:endParaRPr>
        </a:p>
      </dgm:t>
    </dgm:pt>
    <dgm:pt modelId="{57FF10D1-6D1A-45E2-A55E-258494CAA306}" type="sibTrans" cxnId="{8892580D-9CD4-4679-856C-85612D5E58A6}">
      <dgm:prSet/>
      <dgm:spPr/>
      <dgm:t>
        <a:bodyPr/>
        <a:lstStyle/>
        <a:p>
          <a:endParaRPr lang="en-US">
            <a:latin typeface="+mn-lt"/>
          </a:endParaRPr>
        </a:p>
      </dgm:t>
    </dgm:pt>
    <dgm:pt modelId="{4396DD7C-0771-46CE-849D-EABA18F579EB}">
      <dgm:prSet phldrT="[Text]" custT="1"/>
      <dgm:spPr>
        <a:xfrm>
          <a:off x="2571" y="1337072"/>
          <a:ext cx="2507456" cy="2854800"/>
        </a:xfrm>
        <a:ln>
          <a:noFill/>
        </a:ln>
      </dgm:spPr>
      <dgm:t>
        <a:bodyPr/>
        <a:lstStyle/>
        <a:p>
          <a:pPr>
            <a:buChar char="•"/>
          </a:pPr>
          <a:r>
            <a:rPr lang="en-US" sz="1000" dirty="0">
              <a:latin typeface="+mn-lt"/>
              <a:ea typeface="+mn-ea"/>
              <a:cs typeface="+mn-cs"/>
            </a:rPr>
            <a:t>e.g. Careers adviser; community education coordinator; early years teacher; EFL teacher; further/higher education lecturer; nursery manager; primary/secondary teacher; training manager; training officer…</a:t>
          </a:r>
          <a:endParaRPr lang="en-US" sz="1000" i="0" dirty="0">
            <a:latin typeface="+mn-lt"/>
            <a:ea typeface="+mn-ea"/>
            <a:cs typeface="+mn-cs"/>
          </a:endParaRPr>
        </a:p>
      </dgm:t>
    </dgm:pt>
    <dgm:pt modelId="{7362FB43-0B06-4C7D-88F0-362E9EFB7256}" type="parTrans" cxnId="{7AE43C52-E49C-4F72-B584-581CB083BBFD}">
      <dgm:prSet/>
      <dgm:spPr/>
      <dgm:t>
        <a:bodyPr/>
        <a:lstStyle/>
        <a:p>
          <a:endParaRPr lang="en-US">
            <a:latin typeface="+mn-lt"/>
          </a:endParaRPr>
        </a:p>
      </dgm:t>
    </dgm:pt>
    <dgm:pt modelId="{C2598300-F00E-4A3C-8F08-171D78F7D371}" type="sibTrans" cxnId="{7AE43C52-E49C-4F72-B584-581CB083BBFD}">
      <dgm:prSet/>
      <dgm:spPr/>
      <dgm:t>
        <a:bodyPr/>
        <a:lstStyle/>
        <a:p>
          <a:endParaRPr lang="en-US">
            <a:latin typeface="+mn-lt"/>
          </a:endParaRPr>
        </a:p>
      </dgm:t>
    </dgm:pt>
    <dgm:pt modelId="{A3629837-BE0B-4ED8-AC28-209F2DB4FF66}" type="pres">
      <dgm:prSet presAssocID="{2996174C-6C8F-4637-B6DA-30545E742370}" presName="Name0" presStyleCnt="0">
        <dgm:presLayoutVars>
          <dgm:dir/>
          <dgm:animLvl val="lvl"/>
          <dgm:resizeHandles val="exact"/>
        </dgm:presLayoutVars>
      </dgm:prSet>
      <dgm:spPr/>
    </dgm:pt>
    <dgm:pt modelId="{E893C8BA-E914-4418-A3CF-56F30F165EE8}" type="pres">
      <dgm:prSet presAssocID="{AD5B3811-5765-491A-AA01-457E5A02B17A}" presName="composite" presStyleCnt="0"/>
      <dgm:spPr/>
    </dgm:pt>
    <dgm:pt modelId="{EFB19B7F-5272-4586-91FE-FB4DCE000BA8}" type="pres">
      <dgm:prSet presAssocID="{AD5B3811-5765-491A-AA01-457E5A02B17A}" presName="parTx" presStyleLbl="alignNode1" presStyleIdx="0" presStyleCnt="3" custScaleY="132311">
        <dgm:presLayoutVars>
          <dgm:chMax val="0"/>
          <dgm:chPref val="0"/>
          <dgm:bulletEnabled val="1"/>
        </dgm:presLayoutVars>
      </dgm:prSet>
      <dgm:spPr/>
    </dgm:pt>
    <dgm:pt modelId="{7E92D966-8636-4689-A4E4-D5B5AFD51EB1}" type="pres">
      <dgm:prSet presAssocID="{AD5B3811-5765-491A-AA01-457E5A02B17A}" presName="desTx" presStyleLbl="alignAccFollowNode1" presStyleIdx="0" presStyleCnt="3" custLinFactY="125642" custLinFactNeighborX="-103" custLinFactNeighborY="200000">
        <dgm:presLayoutVars>
          <dgm:bulletEnabled val="1"/>
        </dgm:presLayoutVars>
      </dgm:prSet>
      <dgm:spPr>
        <a:prstGeom prst="rect">
          <a:avLst/>
        </a:prstGeom>
      </dgm:spPr>
    </dgm:pt>
    <dgm:pt modelId="{9AC78A3D-F275-4FF5-8710-9118BE7F3B87}" type="pres">
      <dgm:prSet presAssocID="{EE438B5F-ABC8-4E1B-9AAA-A65F264CEF94}" presName="space" presStyleCnt="0"/>
      <dgm:spPr/>
    </dgm:pt>
    <dgm:pt modelId="{5AB6D9A7-7C01-4D38-8C39-BDFE3F81ABF1}" type="pres">
      <dgm:prSet presAssocID="{44C3427C-3144-4329-8B8C-0AA1BDF4867D}" presName="composite" presStyleCnt="0"/>
      <dgm:spPr/>
    </dgm:pt>
    <dgm:pt modelId="{917D5C8F-B61D-4032-A4B7-56731CC150AD}" type="pres">
      <dgm:prSet presAssocID="{44C3427C-3144-4329-8B8C-0AA1BDF4867D}" presName="parTx" presStyleLbl="alignNode1" presStyleIdx="1" presStyleCnt="3" custScaleY="128137" custLinFactNeighborX="0" custLinFactNeighborY="-8968">
        <dgm:presLayoutVars>
          <dgm:chMax val="0"/>
          <dgm:chPref val="0"/>
          <dgm:bulletEnabled val="1"/>
        </dgm:presLayoutVars>
      </dgm:prSet>
      <dgm:spPr/>
    </dgm:pt>
    <dgm:pt modelId="{CFC60B57-1D4B-4F15-BAF2-FD8694D03673}" type="pres">
      <dgm:prSet presAssocID="{44C3427C-3144-4329-8B8C-0AA1BDF4867D}" presName="desTx" presStyleLbl="alignAccFollowNode1" presStyleIdx="1" presStyleCnt="3">
        <dgm:presLayoutVars>
          <dgm:bulletEnabled val="1"/>
        </dgm:presLayoutVars>
      </dgm:prSet>
      <dgm:spPr/>
    </dgm:pt>
    <dgm:pt modelId="{084D5FD5-F72A-4BEE-93DE-B955315A2372}" type="pres">
      <dgm:prSet presAssocID="{F9B4CBE8-DB41-4C07-B0E1-65DE1C8FCD5D}" presName="space" presStyleCnt="0"/>
      <dgm:spPr/>
    </dgm:pt>
    <dgm:pt modelId="{6CA795E7-0F77-40DA-941C-7AA17546F16F}" type="pres">
      <dgm:prSet presAssocID="{8DB16C00-FFD1-4CEC-AADB-6513ADDFC616}" presName="composite" presStyleCnt="0"/>
      <dgm:spPr/>
    </dgm:pt>
    <dgm:pt modelId="{68462A65-DD4E-49B0-B26F-9E2C86FB30F6}" type="pres">
      <dgm:prSet presAssocID="{8DB16C00-FFD1-4CEC-AADB-6513ADDFC616}" presName="parTx" presStyleLbl="alignNode1" presStyleIdx="2" presStyleCnt="3" custScaleY="129700">
        <dgm:presLayoutVars>
          <dgm:chMax val="0"/>
          <dgm:chPref val="0"/>
          <dgm:bulletEnabled val="1"/>
        </dgm:presLayoutVars>
      </dgm:prSet>
      <dgm:spPr/>
    </dgm:pt>
    <dgm:pt modelId="{16263863-101B-4FD3-9819-33B7EA545CAD}" type="pres">
      <dgm:prSet presAssocID="{8DB16C00-FFD1-4CEC-AADB-6513ADDFC616}" presName="desTx" presStyleLbl="alignAccFollowNode1" presStyleIdx="2" presStyleCnt="3" custLinFactNeighborX="103" custLinFactNeighborY="-1345">
        <dgm:presLayoutVars>
          <dgm:bulletEnabled val="1"/>
        </dgm:presLayoutVars>
      </dgm:prSet>
      <dgm:spPr>
        <a:prstGeom prst="rect">
          <a:avLst/>
        </a:prstGeom>
      </dgm:spPr>
    </dgm:pt>
  </dgm:ptLst>
  <dgm:cxnLst>
    <dgm:cxn modelId="{B48FB504-3028-4777-8536-44738DAEDE9A}" srcId="{2996174C-6C8F-4637-B6DA-30545E742370}" destId="{8DB16C00-FFD1-4CEC-AADB-6513ADDFC616}" srcOrd="2" destOrd="0" parTransId="{3F9AB71D-8221-48B8-9037-D4676344F024}" sibTransId="{57A77AC3-789C-47BB-9B6D-2F3204539F5E}"/>
    <dgm:cxn modelId="{8892580D-9CD4-4679-856C-85612D5E58A6}" srcId="{8DB16C00-FFD1-4CEC-AADB-6513ADDFC616}" destId="{F406FC3F-3C65-44ED-A229-F69CBBE2E957}" srcOrd="0" destOrd="0" parTransId="{DB95C68A-E0A5-426D-AA9B-6347E2156E6F}" sibTransId="{57FF10D1-6D1A-45E2-A55E-258494CAA306}"/>
    <dgm:cxn modelId="{DE6D3526-01E0-4F85-9E19-0399FAD952EC}" type="presOf" srcId="{F406FC3F-3C65-44ED-A229-F69CBBE2E957}" destId="{16263863-101B-4FD3-9819-33B7EA545CAD}" srcOrd="0" destOrd="0" presId="urn:microsoft.com/office/officeart/2005/8/layout/hList1"/>
    <dgm:cxn modelId="{6BD1A12C-415C-497A-84C5-E6A9A30D747E}" type="presOf" srcId="{2996174C-6C8F-4637-B6DA-30545E742370}" destId="{A3629837-BE0B-4ED8-AC28-209F2DB4FF66}" srcOrd="0" destOrd="0" presId="urn:microsoft.com/office/officeart/2005/8/layout/hList1"/>
    <dgm:cxn modelId="{DBDB6864-350E-4616-814D-419998DB1CB9}" type="presOf" srcId="{44C3427C-3144-4329-8B8C-0AA1BDF4867D}" destId="{917D5C8F-B61D-4032-A4B7-56731CC150AD}" srcOrd="0" destOrd="0" presId="urn:microsoft.com/office/officeart/2005/8/layout/hList1"/>
    <dgm:cxn modelId="{202EAA68-82F0-454B-9820-B262E0D91386}" srcId="{44C3427C-3144-4329-8B8C-0AA1BDF4867D}" destId="{5A2C1B5F-6F4A-4425-9124-99F7FA0A485B}" srcOrd="1" destOrd="0" parTransId="{DAA35CD6-D413-4E28-8302-796DDA73867B}" sibTransId="{44D652FC-16C4-4091-B025-14F5D372A6F8}"/>
    <dgm:cxn modelId="{7AE43C52-E49C-4F72-B584-581CB083BBFD}" srcId="{AD5B3811-5765-491A-AA01-457E5A02B17A}" destId="{4396DD7C-0771-46CE-849D-EABA18F579EB}" srcOrd="1" destOrd="0" parTransId="{7362FB43-0B06-4C7D-88F0-362E9EFB7256}" sibTransId="{C2598300-F00E-4A3C-8F08-171D78F7D371}"/>
    <dgm:cxn modelId="{30912976-315A-47A6-91FD-D48AF49A6160}" type="presOf" srcId="{A2818628-DA4E-4CF0-8F10-88897AB15A95}" destId="{16263863-101B-4FD3-9819-33B7EA545CAD}" srcOrd="0" destOrd="1" presId="urn:microsoft.com/office/officeart/2005/8/layout/hList1"/>
    <dgm:cxn modelId="{A3097D79-1938-4846-8931-E04F56138868}" type="presOf" srcId="{0FB9408D-DA43-4E87-963F-2B58C6BBA393}" destId="{CFC60B57-1D4B-4F15-BAF2-FD8694D03673}" srcOrd="0" destOrd="0" presId="urn:microsoft.com/office/officeart/2005/8/layout/hList1"/>
    <dgm:cxn modelId="{67B5CC94-25B0-4157-8123-E70FE0D8FCB5}" type="presOf" srcId="{4396DD7C-0771-46CE-849D-EABA18F579EB}" destId="{7E92D966-8636-4689-A4E4-D5B5AFD51EB1}" srcOrd="0" destOrd="1" presId="urn:microsoft.com/office/officeart/2005/8/layout/hList1"/>
    <dgm:cxn modelId="{7705BFA2-C55B-4C19-8038-F97F406834BB}" type="presOf" srcId="{37C2F331-F3F1-4B87-9C5B-6AD92EAFAA26}" destId="{7E92D966-8636-4689-A4E4-D5B5AFD51EB1}" srcOrd="0" destOrd="0" presId="urn:microsoft.com/office/officeart/2005/8/layout/hList1"/>
    <dgm:cxn modelId="{448724C5-D26D-435E-8C06-C72B5976D0C8}" type="presOf" srcId="{5A2C1B5F-6F4A-4425-9124-99F7FA0A485B}" destId="{CFC60B57-1D4B-4F15-BAF2-FD8694D03673}" srcOrd="0" destOrd="1" presId="urn:microsoft.com/office/officeart/2005/8/layout/hList1"/>
    <dgm:cxn modelId="{1F235ADE-47E1-4C20-A192-522AA195D62D}" srcId="{AD5B3811-5765-491A-AA01-457E5A02B17A}" destId="{37C2F331-F3F1-4B87-9C5B-6AD92EAFAA26}" srcOrd="0" destOrd="0" parTransId="{E38EF402-1684-4635-9C86-CDE1AA168BA3}" sibTransId="{8462A3F1-08E8-4D31-9DDF-394C32A1FA29}"/>
    <dgm:cxn modelId="{B0D678E3-00AE-4827-B92E-FC6DCFE8EE27}" srcId="{44C3427C-3144-4329-8B8C-0AA1BDF4867D}" destId="{0FB9408D-DA43-4E87-963F-2B58C6BBA393}" srcOrd="0" destOrd="0" parTransId="{1363AA62-CE93-4B65-A926-FEE62CA40E86}" sibTransId="{977CFA58-1320-4A1C-B417-B2C41B01AA4F}"/>
    <dgm:cxn modelId="{1ABAFBEE-361B-4441-8C1C-72B085964C43}" srcId="{2996174C-6C8F-4637-B6DA-30545E742370}" destId="{44C3427C-3144-4329-8B8C-0AA1BDF4867D}" srcOrd="1" destOrd="0" parTransId="{E8DCA208-C65D-475C-9415-4D654E57BE80}" sibTransId="{F9B4CBE8-DB41-4C07-B0E1-65DE1C8FCD5D}"/>
    <dgm:cxn modelId="{9964CDF4-22DA-44C8-9C38-6FE60F7BAC88}" type="presOf" srcId="{8DB16C00-FFD1-4CEC-AADB-6513ADDFC616}" destId="{68462A65-DD4E-49B0-B26F-9E2C86FB30F6}" srcOrd="0" destOrd="0" presId="urn:microsoft.com/office/officeart/2005/8/layout/hList1"/>
    <dgm:cxn modelId="{6EA872F6-7F80-489A-B217-B08D48BA647A}" type="presOf" srcId="{AD5B3811-5765-491A-AA01-457E5A02B17A}" destId="{EFB19B7F-5272-4586-91FE-FB4DCE000BA8}" srcOrd="0" destOrd="0" presId="urn:microsoft.com/office/officeart/2005/8/layout/hList1"/>
    <dgm:cxn modelId="{C12B4DFA-F012-4721-B5DF-A91A15B62189}" srcId="{2996174C-6C8F-4637-B6DA-30545E742370}" destId="{AD5B3811-5765-491A-AA01-457E5A02B17A}" srcOrd="0" destOrd="0" parTransId="{DC5C411E-6305-4C0A-BD8D-ADC47A919F87}" sibTransId="{EE438B5F-ABC8-4E1B-9AAA-A65F264CEF94}"/>
    <dgm:cxn modelId="{6F5B59FC-6F99-44E3-8F18-C10080C4CB2B}" srcId="{8DB16C00-FFD1-4CEC-AADB-6513ADDFC616}" destId="{A2818628-DA4E-4CF0-8F10-88897AB15A95}" srcOrd="1" destOrd="0" parTransId="{0D1B0496-7F7B-43F3-B5B6-E001E79F2C0B}" sibTransId="{88F11B97-D961-49B0-8B59-99CABD4A1CBD}"/>
    <dgm:cxn modelId="{01350007-9BFB-42C4-A072-91DC29C11F93}" type="presParOf" srcId="{A3629837-BE0B-4ED8-AC28-209F2DB4FF66}" destId="{E893C8BA-E914-4418-A3CF-56F30F165EE8}" srcOrd="0" destOrd="0" presId="urn:microsoft.com/office/officeart/2005/8/layout/hList1"/>
    <dgm:cxn modelId="{9380CBDC-FBA1-4FAC-85C5-A80E3A302F30}" type="presParOf" srcId="{E893C8BA-E914-4418-A3CF-56F30F165EE8}" destId="{EFB19B7F-5272-4586-91FE-FB4DCE000BA8}" srcOrd="0" destOrd="0" presId="urn:microsoft.com/office/officeart/2005/8/layout/hList1"/>
    <dgm:cxn modelId="{EB47F7CC-0F8F-4858-BD5A-1FD8C6D9A11C}" type="presParOf" srcId="{E893C8BA-E914-4418-A3CF-56F30F165EE8}" destId="{7E92D966-8636-4689-A4E4-D5B5AFD51EB1}" srcOrd="1" destOrd="0" presId="urn:microsoft.com/office/officeart/2005/8/layout/hList1"/>
    <dgm:cxn modelId="{7718F726-AB14-473F-B6E7-E7FBD6D2DE78}" type="presParOf" srcId="{A3629837-BE0B-4ED8-AC28-209F2DB4FF66}" destId="{9AC78A3D-F275-4FF5-8710-9118BE7F3B87}" srcOrd="1" destOrd="0" presId="urn:microsoft.com/office/officeart/2005/8/layout/hList1"/>
    <dgm:cxn modelId="{D3DCA3E9-8D81-4CAB-9C85-A9C470476437}" type="presParOf" srcId="{A3629837-BE0B-4ED8-AC28-209F2DB4FF66}" destId="{5AB6D9A7-7C01-4D38-8C39-BDFE3F81ABF1}" srcOrd="2" destOrd="0" presId="urn:microsoft.com/office/officeart/2005/8/layout/hList1"/>
    <dgm:cxn modelId="{326CE158-3676-45C0-A0D6-A8D08A3A859F}" type="presParOf" srcId="{5AB6D9A7-7C01-4D38-8C39-BDFE3F81ABF1}" destId="{917D5C8F-B61D-4032-A4B7-56731CC150AD}" srcOrd="0" destOrd="0" presId="urn:microsoft.com/office/officeart/2005/8/layout/hList1"/>
    <dgm:cxn modelId="{A5C83F84-2890-4BB3-8C63-D0819AA5CC69}" type="presParOf" srcId="{5AB6D9A7-7C01-4D38-8C39-BDFE3F81ABF1}" destId="{CFC60B57-1D4B-4F15-BAF2-FD8694D03673}" srcOrd="1" destOrd="0" presId="urn:microsoft.com/office/officeart/2005/8/layout/hList1"/>
    <dgm:cxn modelId="{51270C88-0528-4C78-B88E-D3F515E2BD5A}" type="presParOf" srcId="{A3629837-BE0B-4ED8-AC28-209F2DB4FF66}" destId="{084D5FD5-F72A-4BEE-93DE-B955315A2372}" srcOrd="3" destOrd="0" presId="urn:microsoft.com/office/officeart/2005/8/layout/hList1"/>
    <dgm:cxn modelId="{75ADB6DB-9D1D-4D29-B65C-37AE1B2F4D36}" type="presParOf" srcId="{A3629837-BE0B-4ED8-AC28-209F2DB4FF66}" destId="{6CA795E7-0F77-40DA-941C-7AA17546F16F}" srcOrd="4" destOrd="0" presId="urn:microsoft.com/office/officeart/2005/8/layout/hList1"/>
    <dgm:cxn modelId="{6E4D187B-B5BD-46E7-A833-6A74F06A3CC6}" type="presParOf" srcId="{6CA795E7-0F77-40DA-941C-7AA17546F16F}" destId="{68462A65-DD4E-49B0-B26F-9E2C86FB30F6}" srcOrd="0" destOrd="0" presId="urn:microsoft.com/office/officeart/2005/8/layout/hList1"/>
    <dgm:cxn modelId="{AC71E267-376C-44BF-8EA0-56CFA1C305DB}" type="presParOf" srcId="{6CA795E7-0F77-40DA-941C-7AA17546F16F}" destId="{16263863-101B-4FD3-9819-33B7EA545CAD}"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19B7F-5272-4586-91FE-FB4DCE000BA8}">
      <dsp:nvSpPr>
        <dsp:cNvPr id="0" name=""/>
        <dsp:cNvSpPr/>
      </dsp:nvSpPr>
      <dsp:spPr>
        <a:xfrm>
          <a:off x="3467" y="11145"/>
          <a:ext cx="3380461" cy="288000"/>
        </a:xfrm>
        <a:prstGeom prst="rect">
          <a:avLst/>
        </a:prstGeom>
        <a:solidFill>
          <a:srgbClr val="9E7FBA"/>
        </a:solidFill>
        <a:ln w="25400" cap="flat" cmpd="sng" algn="ctr">
          <a:solidFill>
            <a:srgbClr val="9E7FB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A - Agriculture, forestry &amp; fishing</a:t>
          </a:r>
        </a:p>
      </dsp:txBody>
      <dsp:txXfrm>
        <a:off x="3467" y="11145"/>
        <a:ext cx="3380461" cy="288000"/>
      </dsp:txXfrm>
    </dsp:sp>
    <dsp:sp modelId="{7E92D966-8636-4689-A4E4-D5B5AFD51EB1}">
      <dsp:nvSpPr>
        <dsp:cNvPr id="0" name=""/>
        <dsp:cNvSpPr/>
      </dsp:nvSpPr>
      <dsp:spPr>
        <a:xfrm>
          <a:off x="3467" y="299145"/>
          <a:ext cx="3380461" cy="105382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Arial" panose="020B0604020202020204" pitchFamily="34" charset="0"/>
              <a:cs typeface="Arial" panose="020B0604020202020204" pitchFamily="34" charset="0"/>
            </a:rPr>
            <a:t>MyWoW</a:t>
          </a:r>
          <a:r>
            <a:rPr lang="en-US" sz="1000" b="0" i="0" kern="1200" dirty="0">
              <a:latin typeface="Arial" panose="020B0604020202020204" pitchFamily="34" charset="0"/>
              <a:cs typeface="Arial" panose="020B0604020202020204" pitchFamily="34" charset="0"/>
            </a:rPr>
            <a:t>: Animal, land &amp; Environment (38)</a:t>
          </a:r>
          <a:endParaRPr lang="en-US" sz="1000" i="0" kern="1200" dirty="0"/>
        </a:p>
        <a:p>
          <a:pPr marL="57150" lvl="1" indent="-57150" algn="l" defTabSz="444500">
            <a:lnSpc>
              <a:spcPct val="90000"/>
            </a:lnSpc>
            <a:spcBef>
              <a:spcPct val="0"/>
            </a:spcBef>
            <a:spcAft>
              <a:spcPct val="15000"/>
            </a:spcAft>
            <a:buChar char="•"/>
          </a:pPr>
          <a:r>
            <a:rPr lang="en-US" sz="1000" kern="1200" dirty="0"/>
            <a:t>e.g. animal technician; agricultural engineer; countryside officer; dog groomer; farm manager/worker; farrier; fishing vessel skipper; environmental consultant; geoscientist; landscaper; meteorologist; vet; zookeeper...</a:t>
          </a:r>
        </a:p>
      </dsp:txBody>
      <dsp:txXfrm>
        <a:off x="3467" y="299145"/>
        <a:ext cx="3380461" cy="1053822"/>
      </dsp:txXfrm>
    </dsp:sp>
    <dsp:sp modelId="{917D5C8F-B61D-4032-A4B7-56731CC150AD}">
      <dsp:nvSpPr>
        <dsp:cNvPr id="0" name=""/>
        <dsp:cNvSpPr/>
      </dsp:nvSpPr>
      <dsp:spPr>
        <a:xfrm>
          <a:off x="3857193" y="0"/>
          <a:ext cx="3380461" cy="288000"/>
        </a:xfrm>
        <a:prstGeom prst="rect">
          <a:avLst/>
        </a:prstGeom>
        <a:solidFill>
          <a:srgbClr val="534481"/>
        </a:solidFill>
        <a:ln w="25400" cap="flat" cmpd="sng" algn="ctr">
          <a:solidFill>
            <a:srgbClr val="5344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B - Mining &amp; Quarrying</a:t>
          </a:r>
        </a:p>
      </dsp:txBody>
      <dsp:txXfrm>
        <a:off x="3857193" y="0"/>
        <a:ext cx="3380461" cy="288000"/>
      </dsp:txXfrm>
    </dsp:sp>
    <dsp:sp modelId="{CFC60B57-1D4B-4F15-BAF2-FD8694D03673}">
      <dsp:nvSpPr>
        <dsp:cNvPr id="0" name=""/>
        <dsp:cNvSpPr/>
      </dsp:nvSpPr>
      <dsp:spPr>
        <a:xfrm>
          <a:off x="3857193" y="299145"/>
          <a:ext cx="3380461" cy="1053822"/>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MyWoW: NOT USED </a:t>
          </a:r>
          <a:r>
            <a:rPr lang="en-US" sz="1000" kern="1200" dirty="0"/>
            <a:t>too few job profiles - these appear in other classifications</a:t>
          </a:r>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ea typeface="+mn-ea"/>
              <a:cs typeface="Arial" panose="020B0604020202020204" pitchFamily="34" charset="0"/>
            </a:rPr>
            <a:t>Geoscientist (</a:t>
          </a:r>
          <a:r>
            <a:rPr lang="en-US" sz="1000" b="0" i="1" kern="1200" dirty="0">
              <a:latin typeface="Arial" panose="020B0604020202020204" pitchFamily="34" charset="0"/>
              <a:ea typeface="+mn-ea"/>
              <a:cs typeface="Arial" panose="020B0604020202020204" pitchFamily="34" charset="0"/>
            </a:rPr>
            <a:t>Animal, land &amp; Environment</a:t>
          </a:r>
          <a:r>
            <a:rPr lang="en-US" sz="1000" b="0" kern="1200" dirty="0">
              <a:latin typeface="Arial" panose="020B0604020202020204" pitchFamily="34" charset="0"/>
              <a:ea typeface="+mn-ea"/>
              <a:cs typeface="Arial" panose="020B0604020202020204" pitchFamily="34" charset="0"/>
            </a:rPr>
            <a:t>)</a:t>
          </a:r>
          <a:endParaRPr lang="en-US" sz="1000" b="0" kern="1200" dirty="0"/>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ea typeface="+mn-ea"/>
              <a:cs typeface="Arial" panose="020B0604020202020204" pitchFamily="34" charset="0"/>
            </a:rPr>
            <a:t> Quarry Engineer (</a:t>
          </a:r>
          <a:r>
            <a:rPr lang="en-US" sz="1000" b="0" i="1" kern="1200" dirty="0">
              <a:latin typeface="Arial" panose="020B0604020202020204" pitchFamily="34" charset="0"/>
              <a:ea typeface="+mn-ea"/>
              <a:cs typeface="Arial" panose="020B0604020202020204" pitchFamily="34" charset="0"/>
            </a:rPr>
            <a:t>Engineering</a:t>
          </a:r>
          <a:r>
            <a:rPr lang="en-US" sz="1000" b="0" kern="1200" dirty="0">
              <a:latin typeface="Arial" panose="020B0604020202020204" pitchFamily="34" charset="0"/>
              <a:ea typeface="+mn-ea"/>
              <a:cs typeface="Arial" panose="020B0604020202020204" pitchFamily="34" charset="0"/>
            </a:rPr>
            <a:t>)</a:t>
          </a:r>
          <a:endParaRPr lang="en-US" sz="1000" b="0" kern="1200" dirty="0"/>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ea typeface="+mn-ea"/>
              <a:cs typeface="Arial" panose="020B0604020202020204" pitchFamily="34" charset="0"/>
            </a:rPr>
            <a:t> Mineral Surveyor (</a:t>
          </a:r>
          <a:r>
            <a:rPr lang="en-US" sz="1000" b="0" i="1" kern="1200" dirty="0">
              <a:latin typeface="Arial" panose="020B0604020202020204" pitchFamily="34" charset="0"/>
              <a:ea typeface="+mn-ea"/>
              <a:cs typeface="Arial" panose="020B0604020202020204" pitchFamily="34" charset="0"/>
            </a:rPr>
            <a:t>construction &amp; building</a:t>
          </a:r>
          <a:r>
            <a:rPr lang="en-US" sz="1000" b="0" kern="1200" dirty="0">
              <a:latin typeface="Arial" panose="020B0604020202020204" pitchFamily="34" charset="0"/>
              <a:ea typeface="+mn-ea"/>
              <a:cs typeface="Arial" panose="020B0604020202020204" pitchFamily="34" charset="0"/>
            </a:rPr>
            <a:t>)</a:t>
          </a:r>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ea typeface="+mn-ea"/>
              <a:cs typeface="Arial" panose="020B0604020202020204" pitchFamily="34" charset="0"/>
            </a:rPr>
            <a:t> Energy Engineer (Engineering)</a:t>
          </a:r>
        </a:p>
      </dsp:txBody>
      <dsp:txXfrm>
        <a:off x="3857193" y="299145"/>
        <a:ext cx="3380461" cy="1053822"/>
      </dsp:txXfrm>
    </dsp:sp>
    <dsp:sp modelId="{D06DD919-0CCC-4D54-B59E-C2D9BB9FE40C}">
      <dsp:nvSpPr>
        <dsp:cNvPr id="0" name=""/>
        <dsp:cNvSpPr/>
      </dsp:nvSpPr>
      <dsp:spPr>
        <a:xfrm>
          <a:off x="7710920" y="11145"/>
          <a:ext cx="3380461" cy="288000"/>
        </a:xfrm>
        <a:prstGeom prst="rect">
          <a:avLst/>
        </a:prstGeom>
        <a:solidFill>
          <a:srgbClr val="0063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C - Manufacturing</a:t>
          </a:r>
        </a:p>
      </dsp:txBody>
      <dsp:txXfrm>
        <a:off x="7710920" y="11145"/>
        <a:ext cx="3380461" cy="288000"/>
      </dsp:txXfrm>
    </dsp:sp>
    <dsp:sp modelId="{AE66CDB4-B87E-451D-BAC8-56DC6F6668C9}">
      <dsp:nvSpPr>
        <dsp:cNvPr id="0" name=""/>
        <dsp:cNvSpPr/>
      </dsp:nvSpPr>
      <dsp:spPr>
        <a:xfrm>
          <a:off x="7710920" y="299145"/>
          <a:ext cx="3380461" cy="1053822"/>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Arial" panose="020B0604020202020204" pitchFamily="34" charset="0"/>
              <a:cs typeface="Arial" panose="020B0604020202020204" pitchFamily="34" charset="0"/>
            </a:rPr>
            <a:t>MyWoW</a:t>
          </a:r>
          <a:r>
            <a:rPr lang="en-US" sz="1000" b="0" i="0" kern="1200" dirty="0">
              <a:latin typeface="Arial" panose="020B0604020202020204" pitchFamily="34" charset="0"/>
              <a:cs typeface="Arial" panose="020B0604020202020204" pitchFamily="34" charset="0"/>
            </a:rPr>
            <a:t>: Manufacturing &amp; Production (23)</a:t>
          </a:r>
          <a:endParaRPr lang="en-US" sz="1000" kern="1200" dirty="0"/>
        </a:p>
        <a:p>
          <a:pPr marL="57150" lvl="1" indent="-57150" algn="l" defTabSz="444500">
            <a:lnSpc>
              <a:spcPct val="90000"/>
            </a:lnSpc>
            <a:spcBef>
              <a:spcPct val="0"/>
            </a:spcBef>
            <a:spcAft>
              <a:spcPct val="15000"/>
            </a:spcAft>
            <a:buChar char="•"/>
          </a:pPr>
          <a:r>
            <a:rPr lang="en-US" sz="1000" kern="1200" dirty="0"/>
            <a:t>e.g. </a:t>
          </a:r>
          <a:r>
            <a:rPr lang="en-US" sz="1000" b="0" kern="1200" dirty="0">
              <a:latin typeface="Arial" panose="020B0604020202020204" pitchFamily="34" charset="0"/>
              <a:ea typeface="+mn-ea"/>
              <a:cs typeface="Arial" panose="020B0604020202020204" pitchFamily="34" charset="0"/>
            </a:rPr>
            <a:t>Brewery Worker; Distillery manager; Garment technologist; Heat Treatment Operator; Packer; Production Manager; Tailor; textile technologist; Toolmaker; Quality Manger; Upholsterer; Wood Machinist…</a:t>
          </a:r>
          <a:endParaRPr lang="en-US" sz="1000" kern="1200" dirty="0"/>
        </a:p>
      </dsp:txBody>
      <dsp:txXfrm>
        <a:off x="7710920" y="299145"/>
        <a:ext cx="3380461" cy="1053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19B7F-5272-4586-91FE-FB4DCE000BA8}">
      <dsp:nvSpPr>
        <dsp:cNvPr id="0" name=""/>
        <dsp:cNvSpPr/>
      </dsp:nvSpPr>
      <dsp:spPr>
        <a:xfrm>
          <a:off x="3467" y="2499"/>
          <a:ext cx="3380462" cy="489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D – Electricity, gas, steam &amp; air conditioning Supply</a:t>
          </a:r>
        </a:p>
      </dsp:txBody>
      <dsp:txXfrm>
        <a:off x="3467" y="2499"/>
        <a:ext cx="3380462" cy="489600"/>
      </dsp:txXfrm>
    </dsp:sp>
    <dsp:sp modelId="{7E92D966-8636-4689-A4E4-D5B5AFD51EB1}">
      <dsp:nvSpPr>
        <dsp:cNvPr id="0" name=""/>
        <dsp:cNvSpPr/>
      </dsp:nvSpPr>
      <dsp:spPr>
        <a:xfrm>
          <a:off x="3467" y="492099"/>
          <a:ext cx="3380462" cy="103465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cs typeface="Arial" panose="020B0604020202020204" pitchFamily="34" charset="0"/>
            </a:rPr>
            <a:t>MyWoW</a:t>
          </a:r>
          <a:r>
            <a:rPr lang="en-US" sz="1000" b="0" i="0" kern="1200" dirty="0">
              <a:latin typeface="+mn-lt"/>
              <a:cs typeface="Arial" panose="020B0604020202020204" pitchFamily="34" charset="0"/>
            </a:rPr>
            <a:t>: </a:t>
          </a:r>
          <a:r>
            <a:rPr lang="en-US" sz="1000" b="1" i="0" kern="1200" dirty="0">
              <a:latin typeface="+mn-lt"/>
              <a:cs typeface="Arial" panose="020B0604020202020204" pitchFamily="34" charset="0"/>
            </a:rPr>
            <a:t>NOT USED </a:t>
          </a:r>
          <a:r>
            <a:rPr lang="en-US" sz="1000" b="0" i="0" kern="1200" dirty="0">
              <a:latin typeface="+mn-lt"/>
              <a:cs typeface="Arial" panose="020B0604020202020204" pitchFamily="34" charset="0"/>
            </a:rPr>
            <a:t>as almost all roles related to engineering</a:t>
          </a:r>
          <a:endParaRPr lang="en-US" sz="1000" i="0" kern="1200" dirty="0">
            <a:latin typeface="+mn-lt"/>
          </a:endParaRPr>
        </a:p>
        <a:p>
          <a:pPr marL="57150" lvl="1" indent="-57150" algn="l" defTabSz="444500">
            <a:lnSpc>
              <a:spcPct val="90000"/>
            </a:lnSpc>
            <a:spcBef>
              <a:spcPct val="0"/>
            </a:spcBef>
            <a:spcAft>
              <a:spcPct val="15000"/>
            </a:spcAft>
            <a:buChar char="•"/>
          </a:pPr>
          <a:r>
            <a:rPr lang="en-US" sz="1000" kern="1200" dirty="0">
              <a:latin typeface="+mn-lt"/>
            </a:rPr>
            <a:t>e.g. Chemical Engineer</a:t>
          </a:r>
          <a:r>
            <a:rPr lang="en-GB" sz="1000" kern="1200" dirty="0">
              <a:latin typeface="+mn-lt"/>
            </a:rPr>
            <a:t>; </a:t>
          </a:r>
          <a:r>
            <a:rPr lang="en-US" sz="1000" kern="1200" dirty="0">
              <a:latin typeface="+mn-lt"/>
            </a:rPr>
            <a:t>Energy Engineer</a:t>
          </a:r>
          <a:r>
            <a:rPr lang="en-GB" sz="1000" kern="1200" dirty="0">
              <a:latin typeface="+mn-lt"/>
            </a:rPr>
            <a:t>; </a:t>
          </a:r>
          <a:r>
            <a:rPr lang="en-US" sz="1000" kern="1200" dirty="0">
              <a:latin typeface="+mn-lt"/>
            </a:rPr>
            <a:t>Electrical Engineering technician</a:t>
          </a:r>
          <a:r>
            <a:rPr lang="en-GB" sz="1000" kern="1200" dirty="0">
              <a:latin typeface="+mn-lt"/>
            </a:rPr>
            <a:t>; </a:t>
          </a:r>
          <a:r>
            <a:rPr lang="en-US" sz="1000" kern="1200" dirty="0">
              <a:latin typeface="+mn-lt"/>
            </a:rPr>
            <a:t>Electricity Distribution Worker</a:t>
          </a:r>
          <a:r>
            <a:rPr lang="en-GB" sz="1000" kern="1200" dirty="0">
              <a:latin typeface="+mn-lt"/>
            </a:rPr>
            <a:t>; </a:t>
          </a:r>
          <a:r>
            <a:rPr lang="en-US" sz="1000" kern="1200" dirty="0">
              <a:latin typeface="+mn-lt"/>
            </a:rPr>
            <a:t>Gas Service Technician</a:t>
          </a:r>
          <a:r>
            <a:rPr lang="en-GB" sz="1000" kern="1200" dirty="0">
              <a:latin typeface="+mn-lt"/>
            </a:rPr>
            <a:t>; </a:t>
          </a:r>
          <a:r>
            <a:rPr lang="en-US" sz="1000" kern="1200" dirty="0">
              <a:latin typeface="+mn-lt"/>
            </a:rPr>
            <a:t>Nuclear Engineer</a:t>
          </a:r>
          <a:r>
            <a:rPr lang="en-GB" sz="1000" kern="1200" dirty="0">
              <a:latin typeface="+mn-lt"/>
            </a:rPr>
            <a:t>; </a:t>
          </a:r>
          <a:r>
            <a:rPr lang="en-US" sz="1000" kern="1200" dirty="0">
              <a:latin typeface="+mn-lt"/>
            </a:rPr>
            <a:t>Heating &amp; Ventilation Engineer…</a:t>
          </a:r>
        </a:p>
      </dsp:txBody>
      <dsp:txXfrm>
        <a:off x="3467" y="492099"/>
        <a:ext cx="3380462" cy="1034650"/>
      </dsp:txXfrm>
    </dsp:sp>
    <dsp:sp modelId="{917D5C8F-B61D-4032-A4B7-56731CC150AD}">
      <dsp:nvSpPr>
        <dsp:cNvPr id="0" name=""/>
        <dsp:cNvSpPr/>
      </dsp:nvSpPr>
      <dsp:spPr>
        <a:xfrm>
          <a:off x="3857193" y="0"/>
          <a:ext cx="3380462" cy="489600"/>
        </a:xfrm>
        <a:prstGeom prst="rect">
          <a:avLst/>
        </a:prstGeom>
        <a:solidFill>
          <a:srgbClr val="0063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Arial" panose="020B0604020202020204" pitchFamily="34" charset="0"/>
            </a:rPr>
            <a:t>E - Water supply, sewerage, waste management &amp; remediation</a:t>
          </a:r>
          <a:endParaRPr lang="en-US" sz="1200" b="1" kern="1200" dirty="0">
            <a:latin typeface="+mn-lt"/>
          </a:endParaRPr>
        </a:p>
      </dsp:txBody>
      <dsp:txXfrm>
        <a:off x="3857193" y="0"/>
        <a:ext cx="3380462" cy="489600"/>
      </dsp:txXfrm>
    </dsp:sp>
    <dsp:sp modelId="{CFC60B57-1D4B-4F15-BAF2-FD8694D03673}">
      <dsp:nvSpPr>
        <dsp:cNvPr id="0" name=""/>
        <dsp:cNvSpPr/>
      </dsp:nvSpPr>
      <dsp:spPr>
        <a:xfrm>
          <a:off x="3857193" y="492099"/>
          <a:ext cx="3380462" cy="1034650"/>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latin typeface="+mn-lt"/>
            </a:rPr>
            <a:t>MyWoW: NOT USED</a:t>
          </a:r>
          <a:r>
            <a:rPr lang="en-US" sz="1000" kern="1200" dirty="0">
              <a:latin typeface="+mn-lt"/>
            </a:rPr>
            <a:t>, too few job profiles, these appear in other classifications</a:t>
          </a:r>
        </a:p>
        <a:p>
          <a:pPr marL="57150" lvl="1" indent="-57150" algn="l" defTabSz="444500">
            <a:lnSpc>
              <a:spcPct val="90000"/>
            </a:lnSpc>
            <a:spcBef>
              <a:spcPct val="0"/>
            </a:spcBef>
            <a:spcAft>
              <a:spcPct val="15000"/>
            </a:spcAft>
            <a:buChar char="•"/>
          </a:pPr>
          <a:r>
            <a:rPr lang="en-US" sz="1000" b="0" kern="1200" dirty="0">
              <a:latin typeface="+mn-lt"/>
              <a:ea typeface="+mn-ea"/>
              <a:cs typeface="Arial" panose="020B0604020202020204" pitchFamily="34" charset="0"/>
            </a:rPr>
            <a:t>Leakage Operative; Water Treatment Worker </a:t>
          </a:r>
          <a:r>
            <a:rPr lang="en-US" sz="1000" b="0" i="0" kern="1200" dirty="0">
              <a:latin typeface="+mn-lt"/>
              <a:ea typeface="+mn-ea"/>
              <a:cs typeface="Arial" panose="020B0604020202020204" pitchFamily="34" charset="0"/>
            </a:rPr>
            <a:t>(construction &amp; Building)</a:t>
          </a:r>
          <a:endParaRPr lang="en-US" sz="1000" kern="1200" dirty="0">
            <a:latin typeface="+mn-lt"/>
          </a:endParaRPr>
        </a:p>
        <a:p>
          <a:pPr marL="57150" lvl="1" indent="-57150" algn="l" defTabSz="444500">
            <a:lnSpc>
              <a:spcPct val="90000"/>
            </a:lnSpc>
            <a:spcBef>
              <a:spcPct val="0"/>
            </a:spcBef>
            <a:spcAft>
              <a:spcPct val="15000"/>
            </a:spcAft>
            <a:buChar char="•"/>
          </a:pPr>
          <a:r>
            <a:rPr lang="en-US" sz="1000" b="0" i="0" kern="1200" dirty="0">
              <a:latin typeface="+mn-lt"/>
              <a:ea typeface="+mn-ea"/>
              <a:cs typeface="Arial" panose="020B0604020202020204" pitchFamily="34" charset="0"/>
            </a:rPr>
            <a:t>Refuse Collector; Recycling Operative (</a:t>
          </a:r>
          <a:r>
            <a:rPr lang="en-GB" sz="1000" b="0" kern="1200" dirty="0">
              <a:latin typeface="+mn-lt"/>
              <a:cs typeface="Arial" panose="020B0604020202020204" pitchFamily="34" charset="0"/>
            </a:rPr>
            <a:t>Facilities and property services)</a:t>
          </a:r>
          <a:endParaRPr lang="en-US" sz="1000" b="0" i="0" kern="1200" dirty="0">
            <a:latin typeface="+mn-lt"/>
            <a:ea typeface="+mn-ea"/>
            <a:cs typeface="Arial" panose="020B0604020202020204" pitchFamily="34" charset="0"/>
          </a:endParaRPr>
        </a:p>
      </dsp:txBody>
      <dsp:txXfrm>
        <a:off x="3857193" y="492099"/>
        <a:ext cx="3380462" cy="1034650"/>
      </dsp:txXfrm>
    </dsp:sp>
    <dsp:sp modelId="{D06DD919-0CCC-4D54-B59E-C2D9BB9FE40C}">
      <dsp:nvSpPr>
        <dsp:cNvPr id="0" name=""/>
        <dsp:cNvSpPr/>
      </dsp:nvSpPr>
      <dsp:spPr>
        <a:xfrm>
          <a:off x="7710920" y="2499"/>
          <a:ext cx="3380462" cy="4896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F - Construction</a:t>
          </a:r>
        </a:p>
      </dsp:txBody>
      <dsp:txXfrm>
        <a:off x="7710920" y="2499"/>
        <a:ext cx="3380462" cy="489600"/>
      </dsp:txXfrm>
    </dsp:sp>
    <dsp:sp modelId="{AE66CDB4-B87E-451D-BAC8-56DC6F6668C9}">
      <dsp:nvSpPr>
        <dsp:cNvPr id="0" name=""/>
        <dsp:cNvSpPr/>
      </dsp:nvSpPr>
      <dsp:spPr>
        <a:xfrm>
          <a:off x="7710920" y="492099"/>
          <a:ext cx="3380462" cy="103465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cs typeface="Arial" panose="020B0604020202020204" pitchFamily="34" charset="0"/>
            </a:rPr>
            <a:t>MyWoW</a:t>
          </a:r>
          <a:r>
            <a:rPr lang="en-US" sz="1000" b="0" i="0" kern="1200" dirty="0">
              <a:latin typeface="+mn-lt"/>
              <a:cs typeface="Arial" panose="020B0604020202020204" pitchFamily="34" charset="0"/>
            </a:rPr>
            <a:t>: Construction &amp; building (46)</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a:latin typeface="+mn-lt"/>
            </a:rPr>
            <a:t>e.g. </a:t>
          </a:r>
          <a:r>
            <a:rPr lang="en-US" sz="1000" kern="1200" dirty="0"/>
            <a:t>Architectural technician; Bricklayer</a:t>
          </a:r>
          <a:r>
            <a:rPr lang="en-GB" sz="1000" kern="1200" dirty="0"/>
            <a:t>; </a:t>
          </a:r>
          <a:r>
            <a:rPr lang="en-US" sz="1000" kern="1200" dirty="0"/>
            <a:t>Civil Engineer</a:t>
          </a:r>
          <a:r>
            <a:rPr lang="en-GB" sz="1000" kern="1200" dirty="0"/>
            <a:t>; </a:t>
          </a:r>
          <a:r>
            <a:rPr lang="en-US" sz="1000" kern="1200" dirty="0"/>
            <a:t>Building Merchant</a:t>
          </a:r>
          <a:r>
            <a:rPr lang="en-GB" sz="1000" kern="1200" dirty="0"/>
            <a:t>; </a:t>
          </a:r>
          <a:r>
            <a:rPr lang="en-US" sz="1000" kern="1200" dirty="0"/>
            <a:t>Building Control Officer</a:t>
          </a:r>
          <a:r>
            <a:rPr lang="en-GB" sz="1000" kern="1200" dirty="0"/>
            <a:t>; </a:t>
          </a:r>
          <a:r>
            <a:rPr lang="en-US" sz="1000" kern="1200" dirty="0"/>
            <a:t>Construction Manager</a:t>
          </a:r>
          <a:r>
            <a:rPr lang="en-GB" sz="1000" kern="1200" dirty="0"/>
            <a:t>; </a:t>
          </a:r>
          <a:r>
            <a:rPr lang="en-US" sz="1000" kern="1200" dirty="0"/>
            <a:t>Construction Plant mechanic; Surveyor</a:t>
          </a:r>
          <a:r>
            <a:rPr lang="en-GB" sz="1000" kern="1200" dirty="0"/>
            <a:t>; town planner; </a:t>
          </a:r>
          <a:r>
            <a:rPr lang="en-US" sz="1000" kern="1200" dirty="0"/>
            <a:t>Road Worker</a:t>
          </a:r>
          <a:r>
            <a:rPr lang="en-GB" sz="1000" kern="1200" dirty="0"/>
            <a:t>; </a:t>
          </a:r>
          <a:r>
            <a:rPr lang="en-US" sz="1000" kern="1200" dirty="0"/>
            <a:t>Structural Engineer; Water treatment worker…</a:t>
          </a:r>
          <a:endParaRPr lang="en-US" sz="1000" kern="1200" dirty="0">
            <a:latin typeface="+mn-lt"/>
          </a:endParaRPr>
        </a:p>
      </dsp:txBody>
      <dsp:txXfrm>
        <a:off x="7710920" y="492099"/>
        <a:ext cx="3380462" cy="1034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19B7F-5272-4586-91FE-FB4DCE000BA8}">
      <dsp:nvSpPr>
        <dsp:cNvPr id="0" name=""/>
        <dsp:cNvSpPr/>
      </dsp:nvSpPr>
      <dsp:spPr>
        <a:xfrm>
          <a:off x="3467" y="14733"/>
          <a:ext cx="3380462" cy="460800"/>
        </a:xfrm>
        <a:prstGeom prst="rect">
          <a:avLst/>
        </a:prstGeom>
        <a:solidFill>
          <a:srgbClr val="0063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Arial" panose="020B0604020202020204" pitchFamily="34" charset="0"/>
            </a:rPr>
            <a:t>G - Wholesale &amp; retail trade including repair of motor vehicles</a:t>
          </a:r>
        </a:p>
      </dsp:txBody>
      <dsp:txXfrm>
        <a:off x="3467" y="14733"/>
        <a:ext cx="3380462" cy="460800"/>
      </dsp:txXfrm>
    </dsp:sp>
    <dsp:sp modelId="{7E92D966-8636-4689-A4E4-D5B5AFD51EB1}">
      <dsp:nvSpPr>
        <dsp:cNvPr id="0" name=""/>
        <dsp:cNvSpPr/>
      </dsp:nvSpPr>
      <dsp:spPr>
        <a:xfrm>
          <a:off x="3467" y="475533"/>
          <a:ext cx="3380462" cy="1038982"/>
        </a:xfrm>
        <a:prstGeom prst="rect">
          <a:avLst/>
        </a:prstGeom>
        <a:solidFill>
          <a:srgbClr val="D5E6EC"/>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ea typeface="+mn-ea"/>
              <a:cs typeface="Arial" panose="020B0604020202020204" pitchFamily="34" charset="0"/>
            </a:rPr>
            <a:t>MyWoW</a:t>
          </a:r>
          <a:r>
            <a:rPr lang="en-US" sz="1000" b="0" i="0" kern="1200" dirty="0">
              <a:latin typeface="+mn-lt"/>
              <a:ea typeface="+mn-ea"/>
              <a:cs typeface="Arial" panose="020B0604020202020204" pitchFamily="34" charset="0"/>
            </a:rPr>
            <a:t>: Retail &amp; customer services (27) AND garage services (8)</a:t>
          </a:r>
          <a:endParaRPr lang="en-US" sz="1000" i="0" kern="1200" dirty="0">
            <a:latin typeface="+mn-lt"/>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kern="1200" dirty="0">
              <a:latin typeface="+mn-lt"/>
              <a:ea typeface="+mn-ea"/>
              <a:cs typeface="Arial" panose="020B0604020202020204" pitchFamily="34" charset="0"/>
            </a:rPr>
            <a:t>e.g. bookmaker; call center operators; courier; retail buyer/manager; market trader; window cleaner; cycle mechanic; car salesperson; motor vehicle breakdown engineer...</a:t>
          </a:r>
        </a:p>
      </dsp:txBody>
      <dsp:txXfrm>
        <a:off x="3467" y="475533"/>
        <a:ext cx="3380462" cy="1038982"/>
      </dsp:txXfrm>
    </dsp:sp>
    <dsp:sp modelId="{917D5C8F-B61D-4032-A4B7-56731CC150AD}">
      <dsp:nvSpPr>
        <dsp:cNvPr id="0" name=""/>
        <dsp:cNvSpPr/>
      </dsp:nvSpPr>
      <dsp:spPr>
        <a:xfrm>
          <a:off x="3857193" y="0"/>
          <a:ext cx="3380462" cy="517625"/>
        </a:xfrm>
        <a:prstGeom prst="rect">
          <a:avLst/>
        </a:prstGeom>
        <a:solidFill>
          <a:srgbClr val="53448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Arial" panose="020B0604020202020204" pitchFamily="34" charset="0"/>
            </a:rPr>
            <a:t>H - Transportation &amp; storage</a:t>
          </a:r>
        </a:p>
      </dsp:txBody>
      <dsp:txXfrm>
        <a:off x="3857193" y="0"/>
        <a:ext cx="3380462" cy="517625"/>
      </dsp:txXfrm>
    </dsp:sp>
    <dsp:sp modelId="{CFC60B57-1D4B-4F15-BAF2-FD8694D03673}">
      <dsp:nvSpPr>
        <dsp:cNvPr id="0" name=""/>
        <dsp:cNvSpPr/>
      </dsp:nvSpPr>
      <dsp:spPr>
        <a:xfrm>
          <a:off x="3857193" y="490267"/>
          <a:ext cx="3380462" cy="1038982"/>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latin typeface="+mn-lt"/>
              <a:ea typeface="+mn-ea"/>
              <a:cs typeface="Arial" panose="020B0604020202020204" pitchFamily="34" charset="0"/>
            </a:rPr>
            <a:t>MyWoW: </a:t>
          </a:r>
          <a:r>
            <a:rPr lang="en-US" sz="1000" kern="1200" dirty="0">
              <a:latin typeface="+mn-lt"/>
              <a:ea typeface="+mn-ea"/>
              <a:cs typeface="Arial" panose="020B0604020202020204" pitchFamily="34" charset="0"/>
            </a:rPr>
            <a:t>Transportation, distribution &amp; logistics (22)</a:t>
          </a:r>
        </a:p>
        <a:p>
          <a:pPr marL="57150" lvl="1" indent="-57150" algn="l" defTabSz="444500">
            <a:lnSpc>
              <a:spcPct val="90000"/>
            </a:lnSpc>
            <a:spcBef>
              <a:spcPct val="0"/>
            </a:spcBef>
            <a:spcAft>
              <a:spcPct val="15000"/>
            </a:spcAft>
            <a:buChar char="•"/>
          </a:pPr>
          <a:r>
            <a:rPr lang="en-US" sz="1000" b="0" kern="1200" dirty="0">
              <a:latin typeface="+mn-lt"/>
              <a:ea typeface="+mn-ea"/>
              <a:cs typeface="Arial" panose="020B0604020202020204" pitchFamily="34" charset="0"/>
            </a:rPr>
            <a:t>e.g. Air Traffic Controller; Baggage Handler; Bus/Coach Driver; Chauffer; Forklift Truck Operator; Freight Forwarder; Postal Delivery Workers; Removals Workers; Signaling technician; Road Transport Manager…</a:t>
          </a:r>
          <a:endParaRPr lang="en-US" sz="1000" kern="1200" dirty="0">
            <a:latin typeface="+mn-lt"/>
            <a:ea typeface="+mn-ea"/>
            <a:cs typeface="Arial" panose="020B0604020202020204" pitchFamily="34" charset="0"/>
          </a:endParaRPr>
        </a:p>
      </dsp:txBody>
      <dsp:txXfrm>
        <a:off x="3857193" y="490267"/>
        <a:ext cx="3380462" cy="1038982"/>
      </dsp:txXfrm>
    </dsp:sp>
    <dsp:sp modelId="{D06DD919-0CCC-4D54-B59E-C2D9BB9FE40C}">
      <dsp:nvSpPr>
        <dsp:cNvPr id="0" name=""/>
        <dsp:cNvSpPr/>
      </dsp:nvSpPr>
      <dsp:spPr>
        <a:xfrm>
          <a:off x="7710920" y="14733"/>
          <a:ext cx="3380462" cy="460800"/>
        </a:xfrm>
        <a:prstGeom prst="rect">
          <a:avLst/>
        </a:prstGeom>
        <a:solidFill>
          <a:srgbClr val="92AF2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Arial" panose="020B0604020202020204" pitchFamily="34" charset="0"/>
            </a:rPr>
            <a:t>I - Accommodation &amp; food service activities</a:t>
          </a:r>
        </a:p>
      </dsp:txBody>
      <dsp:txXfrm>
        <a:off x="7710920" y="14733"/>
        <a:ext cx="3380462" cy="460800"/>
      </dsp:txXfrm>
    </dsp:sp>
    <dsp:sp modelId="{AE66CDB4-B87E-451D-BAC8-56DC6F6668C9}">
      <dsp:nvSpPr>
        <dsp:cNvPr id="0" name=""/>
        <dsp:cNvSpPr/>
      </dsp:nvSpPr>
      <dsp:spPr>
        <a:xfrm>
          <a:off x="7710920" y="475533"/>
          <a:ext cx="3380462" cy="1038982"/>
        </a:xfrm>
        <a:prstGeom prst="rect">
          <a:avLst/>
        </a:prstGeom>
        <a:solidFill>
          <a:srgbClr val="E1E9D6"/>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ea typeface="+mn-ea"/>
              <a:cs typeface="Arial" panose="020B0604020202020204" pitchFamily="34" charset="0"/>
            </a:rPr>
            <a:t>MyWoW</a:t>
          </a:r>
          <a:r>
            <a:rPr lang="en-US" sz="1000" b="0" i="0" kern="1200" dirty="0">
              <a:latin typeface="+mn-lt"/>
              <a:ea typeface="+mn-ea"/>
              <a:cs typeface="Arial" panose="020B0604020202020204" pitchFamily="34" charset="0"/>
            </a:rPr>
            <a:t>: Hospitality, Catering and Tourism (25)</a:t>
          </a:r>
          <a:endParaRPr lang="en-US" sz="1000" i="0" kern="1200" dirty="0">
            <a:latin typeface="+mn-lt"/>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kern="1200" dirty="0">
              <a:latin typeface="+mn-lt"/>
              <a:ea typeface="+mn-ea"/>
              <a:cs typeface="Arial" panose="020B0604020202020204" pitchFamily="34" charset="0"/>
            </a:rPr>
            <a:t>e.g. Air Cabin Crew; Airline Customer Service Agent; </a:t>
          </a:r>
          <a:r>
            <a:rPr lang="en-US" sz="1000" b="0" kern="1200" dirty="0">
              <a:latin typeface="+mn-lt"/>
              <a:ea typeface="+mn-ea"/>
              <a:cs typeface="Arial" panose="020B0604020202020204" pitchFamily="34" charset="0"/>
            </a:rPr>
            <a:t>Baker; Catering Manager; Counter Service Assistant; Croupier; Fairground Worker; Hotel Manager; Travel Agent; Resort Representative; Waiting Staff….</a:t>
          </a:r>
          <a:endParaRPr lang="en-US" sz="1000" kern="1200" dirty="0">
            <a:latin typeface="+mn-lt"/>
            <a:ea typeface="+mn-ea"/>
            <a:cs typeface="Arial" panose="020B0604020202020204" pitchFamily="34" charset="0"/>
          </a:endParaRPr>
        </a:p>
      </dsp:txBody>
      <dsp:txXfrm>
        <a:off x="7710920" y="475533"/>
        <a:ext cx="3380462" cy="1038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19B7F-5272-4586-91FE-FB4DCE000BA8}">
      <dsp:nvSpPr>
        <dsp:cNvPr id="0" name=""/>
        <dsp:cNvSpPr/>
      </dsp:nvSpPr>
      <dsp:spPr>
        <a:xfrm>
          <a:off x="3510" y="38056"/>
          <a:ext cx="3422630" cy="403200"/>
        </a:xfrm>
        <a:prstGeom prst="rect">
          <a:avLst/>
        </a:prstGeom>
        <a:solidFill>
          <a:srgbClr val="92AF2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ea typeface="+mn-ea"/>
              <a:cs typeface="Arial" panose="020B0604020202020204" pitchFamily="34" charset="0"/>
            </a:rPr>
            <a:t>J - Information &amp; communication</a:t>
          </a:r>
        </a:p>
      </dsp:txBody>
      <dsp:txXfrm>
        <a:off x="3510" y="38056"/>
        <a:ext cx="3422630" cy="403200"/>
      </dsp:txXfrm>
    </dsp:sp>
    <dsp:sp modelId="{7E92D966-8636-4689-A4E4-D5B5AFD51EB1}">
      <dsp:nvSpPr>
        <dsp:cNvPr id="0" name=""/>
        <dsp:cNvSpPr/>
      </dsp:nvSpPr>
      <dsp:spPr>
        <a:xfrm>
          <a:off x="3510" y="441256"/>
          <a:ext cx="3422630" cy="1104862"/>
        </a:xfrm>
        <a:prstGeom prst="rect">
          <a:avLst/>
        </a:prstGeom>
        <a:solidFill>
          <a:schemeClr val="accent3">
            <a:tint val="40000"/>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Arial" panose="020B0604020202020204" pitchFamily="34" charset="0"/>
              <a:ea typeface="+mn-ea"/>
              <a:cs typeface="Arial" panose="020B0604020202020204" pitchFamily="34" charset="0"/>
            </a:rPr>
            <a:t>MyWoW</a:t>
          </a:r>
          <a:r>
            <a:rPr lang="en-US" sz="1000" b="0" i="0" kern="1200" dirty="0">
              <a:latin typeface="Arial" panose="020B0604020202020204" pitchFamily="34" charset="0"/>
              <a:ea typeface="+mn-ea"/>
              <a:cs typeface="Arial" panose="020B0604020202020204" pitchFamily="34" charset="0"/>
            </a:rPr>
            <a:t>: Print and Publishing (, AND Marketing and Advertising AND Computing and ICT (17) </a:t>
          </a:r>
          <a:endParaRPr lang="en-US" sz="1000" i="0" kern="1200" dirty="0">
            <a:latin typeface="Arial" panose="020B0604020202020204" pitchFamily="34" charset="0"/>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ea typeface="+mn-ea"/>
              <a:cs typeface="Arial" panose="020B0604020202020204" pitchFamily="34" charset="0"/>
            </a:rPr>
            <a:t>e.g. </a:t>
          </a:r>
          <a:r>
            <a:rPr lang="en-US" sz="1000" b="0" kern="1200" dirty="0">
              <a:latin typeface="Arial" panose="020B0604020202020204" pitchFamily="34" charset="0"/>
              <a:cs typeface="Arial" panose="020B0604020202020204" pitchFamily="34" charset="0"/>
            </a:rPr>
            <a:t>Advertising Account Executive; Bookbinder; Commissioning Editor; Image Consultant; Journalist; Market Research Data Analyst; Technical Writer; Forensic Computer Analyst; Helpdesk Professional; IT Support Technician; Games Tester...</a:t>
          </a:r>
          <a:endParaRPr lang="en-US" sz="1000" i="0" kern="1200" dirty="0">
            <a:latin typeface="Arial" panose="020B0604020202020204" pitchFamily="34" charset="0"/>
            <a:ea typeface="+mn-ea"/>
            <a:cs typeface="Arial" panose="020B0604020202020204" pitchFamily="34" charset="0"/>
          </a:endParaRPr>
        </a:p>
      </dsp:txBody>
      <dsp:txXfrm>
        <a:off x="3510" y="441256"/>
        <a:ext cx="3422630" cy="1104862"/>
      </dsp:txXfrm>
    </dsp:sp>
    <dsp:sp modelId="{917D5C8F-B61D-4032-A4B7-56731CC150AD}">
      <dsp:nvSpPr>
        <dsp:cNvPr id="0" name=""/>
        <dsp:cNvSpPr/>
      </dsp:nvSpPr>
      <dsp:spPr>
        <a:xfrm>
          <a:off x="3905308" y="0"/>
          <a:ext cx="3422630" cy="478896"/>
        </a:xfrm>
        <a:prstGeom prst="rect">
          <a:avLst/>
        </a:prstGeom>
        <a:solidFill>
          <a:srgbClr val="0063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ea typeface="+mn-ea"/>
              <a:cs typeface="Arial" panose="020B0604020202020204" pitchFamily="34" charset="0"/>
            </a:rPr>
            <a:t>K-Financial &amp; insurance activities</a:t>
          </a:r>
        </a:p>
      </dsp:txBody>
      <dsp:txXfrm>
        <a:off x="3905308" y="0"/>
        <a:ext cx="3422630" cy="478896"/>
      </dsp:txXfrm>
    </dsp:sp>
    <dsp:sp modelId="{CFC60B57-1D4B-4F15-BAF2-FD8694D03673}">
      <dsp:nvSpPr>
        <dsp:cNvPr id="0" name=""/>
        <dsp:cNvSpPr/>
      </dsp:nvSpPr>
      <dsp:spPr>
        <a:xfrm>
          <a:off x="3905308" y="479313"/>
          <a:ext cx="3422630" cy="1104862"/>
        </a:xfrm>
        <a:prstGeom prst="rect">
          <a:avLst/>
        </a:prstGeom>
        <a:solidFill>
          <a:schemeClr val="accent3">
            <a:tint val="40000"/>
            <a:alpha val="90000"/>
            <a:hueOff val="5358427"/>
            <a:satOff val="-6896"/>
            <a:lumOff val="-537"/>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latin typeface="Arial" panose="020B0604020202020204" pitchFamily="34" charset="0"/>
              <a:ea typeface="+mn-ea"/>
              <a:cs typeface="Arial" panose="020B0604020202020204" pitchFamily="34" charset="0"/>
            </a:rPr>
            <a:t>MyWoW</a:t>
          </a:r>
          <a:r>
            <a:rPr lang="en-US" sz="1000" b="0" kern="1200" dirty="0">
              <a:latin typeface="Arial" panose="020B0604020202020204" pitchFamily="34" charset="0"/>
              <a:ea typeface="+mn-ea"/>
              <a:cs typeface="Arial" panose="020B0604020202020204" pitchFamily="34" charset="0"/>
            </a:rPr>
            <a:t>: Financial services (</a:t>
          </a:r>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ea typeface="+mn-ea"/>
              <a:cs typeface="Arial" panose="020B0604020202020204" pitchFamily="34" charset="0"/>
            </a:rPr>
            <a:t>e.g. </a:t>
          </a:r>
          <a:r>
            <a:rPr lang="en-US" sz="1000" b="0" kern="1200" dirty="0">
              <a:latin typeface="Arial" panose="020B0604020202020204" pitchFamily="34" charset="0"/>
              <a:cs typeface="Arial" panose="020B0604020202020204" pitchFamily="34" charset="0"/>
            </a:rPr>
            <a:t>Accounting Technician; Actuary; Bank Manager; Economist; Financial Adviser; Insurance Broker; Insurance Risk Surveyor; Investment Analyst; Management Accountant; Tax Inspector</a:t>
          </a:r>
          <a:endParaRPr lang="en-US" sz="1000" kern="1200" dirty="0">
            <a:latin typeface="Arial" panose="020B0604020202020204" pitchFamily="34" charset="0"/>
            <a:ea typeface="+mn-ea"/>
            <a:cs typeface="Arial" panose="020B0604020202020204" pitchFamily="34" charset="0"/>
          </a:endParaRPr>
        </a:p>
      </dsp:txBody>
      <dsp:txXfrm>
        <a:off x="3905308" y="479313"/>
        <a:ext cx="3422630" cy="1104862"/>
      </dsp:txXfrm>
    </dsp:sp>
    <dsp:sp modelId="{D06DD919-0CCC-4D54-B59E-C2D9BB9FE40C}">
      <dsp:nvSpPr>
        <dsp:cNvPr id="0" name=""/>
        <dsp:cNvSpPr/>
      </dsp:nvSpPr>
      <dsp:spPr>
        <a:xfrm>
          <a:off x="7807107" y="38056"/>
          <a:ext cx="3422630" cy="403200"/>
        </a:xfrm>
        <a:prstGeom prst="rect">
          <a:avLst/>
        </a:prstGeom>
        <a:solidFill>
          <a:srgbClr val="9E7FB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ea typeface="+mn-ea"/>
              <a:cs typeface="Arial" panose="020B0604020202020204" pitchFamily="34" charset="0"/>
            </a:rPr>
            <a:t>L - Real estate activities</a:t>
          </a:r>
        </a:p>
      </dsp:txBody>
      <dsp:txXfrm>
        <a:off x="7807107" y="38056"/>
        <a:ext cx="3422630" cy="403200"/>
      </dsp:txXfrm>
    </dsp:sp>
    <dsp:sp modelId="{AE66CDB4-B87E-451D-BAC8-56DC6F6668C9}">
      <dsp:nvSpPr>
        <dsp:cNvPr id="0" name=""/>
        <dsp:cNvSpPr/>
      </dsp:nvSpPr>
      <dsp:spPr>
        <a:xfrm>
          <a:off x="7807107" y="441256"/>
          <a:ext cx="3422630" cy="1104862"/>
        </a:xfrm>
        <a:prstGeom prst="rect">
          <a:avLst/>
        </a:prstGeom>
        <a:solidFill>
          <a:schemeClr val="accent3">
            <a:tint val="40000"/>
            <a:alpha val="90000"/>
            <a:hueOff val="10716854"/>
            <a:satOff val="-13793"/>
            <a:lumOff val="-1075"/>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Arial" panose="020B0604020202020204" pitchFamily="34" charset="0"/>
              <a:ea typeface="+mn-ea"/>
              <a:cs typeface="Arial" panose="020B0604020202020204" pitchFamily="34" charset="0"/>
            </a:rPr>
            <a:t>MyWoW</a:t>
          </a:r>
          <a:r>
            <a:rPr lang="en-US" sz="1000" b="0" i="0" kern="1200" dirty="0">
              <a:latin typeface="Arial" panose="020B0604020202020204" pitchFamily="34" charset="0"/>
              <a:ea typeface="+mn-ea"/>
              <a:cs typeface="Arial" panose="020B0604020202020204" pitchFamily="34" charset="0"/>
            </a:rPr>
            <a:t>: </a:t>
          </a:r>
          <a:r>
            <a:rPr lang="en-US" sz="1000" b="1" i="0" kern="1200" dirty="0">
              <a:latin typeface="Arial" panose="020B0604020202020204" pitchFamily="34" charset="0"/>
              <a:ea typeface="+mn-ea"/>
              <a:cs typeface="Arial" panose="020B0604020202020204" pitchFamily="34" charset="0"/>
            </a:rPr>
            <a:t>NOT USED </a:t>
          </a:r>
          <a:r>
            <a:rPr lang="en-US" sz="1000" b="0" i="0" kern="1200" dirty="0">
              <a:latin typeface="Arial" panose="020B0604020202020204" pitchFamily="34" charset="0"/>
              <a:ea typeface="+mn-ea"/>
              <a:cs typeface="Arial" panose="020B0604020202020204" pitchFamily="34" charset="0"/>
            </a:rPr>
            <a:t>as too few job profiles in this area, appear in:</a:t>
          </a:r>
          <a:endParaRPr lang="en-US" sz="1000" i="0" kern="1200" dirty="0">
            <a:latin typeface="Arial" panose="020B0604020202020204" pitchFamily="34" charset="0"/>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cs typeface="Arial" panose="020B0604020202020204" pitchFamily="34" charset="0"/>
            </a:rPr>
            <a:t>Estate Agent (retail &amp; customer services)</a:t>
          </a:r>
          <a:endParaRPr lang="en-US" sz="1000" i="0" kern="1200" dirty="0">
            <a:latin typeface="Arial" panose="020B0604020202020204" pitchFamily="34" charset="0"/>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cs typeface="Arial" panose="020B0604020202020204" pitchFamily="34" charset="0"/>
            </a:rPr>
            <a:t>Surveyor (construction &amp; building)</a:t>
          </a:r>
          <a:endParaRPr lang="en-US" sz="1000" i="0" kern="1200" dirty="0">
            <a:latin typeface="Arial" panose="020B0604020202020204" pitchFamily="34" charset="0"/>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b="0" kern="1200" dirty="0">
              <a:latin typeface="Arial" panose="020B0604020202020204" pitchFamily="34" charset="0"/>
              <a:cs typeface="Arial" panose="020B0604020202020204" pitchFamily="34" charset="0"/>
            </a:rPr>
            <a:t>Housing Officer (social work &amp; caring services)</a:t>
          </a:r>
        </a:p>
      </dsp:txBody>
      <dsp:txXfrm>
        <a:off x="7807107" y="441256"/>
        <a:ext cx="3422630" cy="1104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19B7F-5272-4586-91FE-FB4DCE000BA8}">
      <dsp:nvSpPr>
        <dsp:cNvPr id="0" name=""/>
        <dsp:cNvSpPr/>
      </dsp:nvSpPr>
      <dsp:spPr>
        <a:xfrm>
          <a:off x="3510" y="34308"/>
          <a:ext cx="3422630" cy="576000"/>
        </a:xfrm>
        <a:prstGeom prst="rect">
          <a:avLst/>
        </a:prstGeom>
        <a:solidFill>
          <a:srgbClr val="53448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M - Professional, scientifc &amp; technical activities</a:t>
          </a:r>
        </a:p>
      </dsp:txBody>
      <dsp:txXfrm>
        <a:off x="3510" y="34308"/>
        <a:ext cx="3422630" cy="576000"/>
      </dsp:txXfrm>
    </dsp:sp>
    <dsp:sp modelId="{7E92D966-8636-4689-A4E4-D5B5AFD51EB1}">
      <dsp:nvSpPr>
        <dsp:cNvPr id="0" name=""/>
        <dsp:cNvSpPr/>
      </dsp:nvSpPr>
      <dsp:spPr>
        <a:xfrm>
          <a:off x="3510" y="610308"/>
          <a:ext cx="3422630" cy="1001924"/>
        </a:xfrm>
        <a:prstGeom prst="rect">
          <a:avLst/>
        </a:prstGeom>
        <a:solidFill>
          <a:schemeClr val="accent4">
            <a:tint val="40000"/>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cs typeface="Arial" panose="020B0604020202020204" pitchFamily="34" charset="0"/>
            </a:rPr>
            <a:t>MyWoW</a:t>
          </a:r>
          <a:r>
            <a:rPr lang="en-US" sz="1000" b="0" i="0" kern="1200" dirty="0">
              <a:latin typeface="+mn-lt"/>
              <a:cs typeface="Arial" panose="020B0604020202020204" pitchFamily="34" charset="0"/>
            </a:rPr>
            <a:t>: legal &amp; court services (11) AND Science, mathematics &amp; statistics (23)</a:t>
          </a:r>
          <a:r>
            <a:rPr lang="en-US" sz="1000" b="0" i="1" kern="1200" dirty="0">
              <a:latin typeface="+mn-lt"/>
              <a:cs typeface="Arial" panose="020B0604020202020204" pitchFamily="34" charset="0"/>
            </a:rPr>
            <a:t> some activities appear in other areas: Architectural Activities in Construction.</a:t>
          </a:r>
          <a:endParaRPr lang="en-US" sz="1000" i="1" kern="1200" dirty="0">
            <a:latin typeface="+mn-lt"/>
          </a:endParaRPr>
        </a:p>
        <a:p>
          <a:pPr marL="57150" lvl="1" indent="-57150" algn="l" defTabSz="444500">
            <a:lnSpc>
              <a:spcPct val="90000"/>
            </a:lnSpc>
            <a:spcBef>
              <a:spcPct val="0"/>
            </a:spcBef>
            <a:spcAft>
              <a:spcPct val="15000"/>
            </a:spcAft>
            <a:buChar char="•"/>
          </a:pPr>
          <a:r>
            <a:rPr lang="en-US" sz="1000" kern="1200" dirty="0">
              <a:latin typeface="+mn-lt"/>
            </a:rPr>
            <a:t>e.g. advocate; paralegal; patent attorney; solicitor; astronaut; botanist; cartographer; food scientist; data analyst-statistician; geneticist; marine biologist…</a:t>
          </a:r>
          <a:endParaRPr lang="en-US" sz="1000" i="0" kern="1200" dirty="0">
            <a:latin typeface="+mn-lt"/>
          </a:endParaRPr>
        </a:p>
      </dsp:txBody>
      <dsp:txXfrm>
        <a:off x="3510" y="610308"/>
        <a:ext cx="3422630" cy="1001924"/>
      </dsp:txXfrm>
    </dsp:sp>
    <dsp:sp modelId="{917D5C8F-B61D-4032-A4B7-56731CC150AD}">
      <dsp:nvSpPr>
        <dsp:cNvPr id="0" name=""/>
        <dsp:cNvSpPr/>
      </dsp:nvSpPr>
      <dsp:spPr>
        <a:xfrm>
          <a:off x="3905308" y="0"/>
          <a:ext cx="3422630" cy="628364"/>
        </a:xfrm>
        <a:prstGeom prst="rect">
          <a:avLst/>
        </a:prstGeom>
        <a:solidFill>
          <a:srgbClr val="9E7FB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N - Administrative &amp; support service activities</a:t>
          </a:r>
        </a:p>
      </dsp:txBody>
      <dsp:txXfrm>
        <a:off x="3905308" y="0"/>
        <a:ext cx="3422630" cy="628364"/>
      </dsp:txXfrm>
    </dsp:sp>
    <dsp:sp modelId="{CFC60B57-1D4B-4F15-BAF2-FD8694D03673}">
      <dsp:nvSpPr>
        <dsp:cNvPr id="0" name=""/>
        <dsp:cNvSpPr/>
      </dsp:nvSpPr>
      <dsp:spPr>
        <a:xfrm>
          <a:off x="3905308" y="644617"/>
          <a:ext cx="3422630" cy="1001924"/>
        </a:xfrm>
        <a:prstGeom prst="rect">
          <a:avLst/>
        </a:prstGeom>
        <a:solidFill>
          <a:schemeClr val="accent4">
            <a:tint val="40000"/>
            <a:alpha val="90000"/>
            <a:hueOff val="-1972855"/>
            <a:satOff val="11079"/>
            <a:lumOff val="704"/>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cs typeface="Arial" panose="020B0604020202020204" pitchFamily="34" charset="0"/>
            </a:rPr>
            <a:t>MyWoW </a:t>
          </a:r>
          <a:r>
            <a:rPr lang="en-US" sz="1000" b="0" i="0" kern="1200" dirty="0">
              <a:latin typeface="+mn-lt"/>
              <a:cs typeface="Arial" panose="020B0604020202020204" pitchFamily="34" charset="0"/>
            </a:rPr>
            <a:t>: Administrative, business &amp; management (34)</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a:latin typeface="+mn-lt"/>
            </a:rPr>
            <a:t>e.g. administrative assistant; charity fundraiser; car rental agent; civil service administrative officer; economic development officer; environmental health officer; legal secretary; management consultant; member of parliament (MP)…</a:t>
          </a:r>
        </a:p>
      </dsp:txBody>
      <dsp:txXfrm>
        <a:off x="3905308" y="644617"/>
        <a:ext cx="3422630" cy="1001924"/>
      </dsp:txXfrm>
    </dsp:sp>
    <dsp:sp modelId="{68462A65-DD4E-49B0-B26F-9E2C86FB30F6}">
      <dsp:nvSpPr>
        <dsp:cNvPr id="0" name=""/>
        <dsp:cNvSpPr/>
      </dsp:nvSpPr>
      <dsp:spPr>
        <a:xfrm>
          <a:off x="7807107" y="34308"/>
          <a:ext cx="3422630" cy="576000"/>
        </a:xfrm>
        <a:prstGeom prst="rect">
          <a:avLst/>
        </a:prstGeom>
        <a:solidFill>
          <a:srgbClr val="0063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cs typeface="Arial" panose="020B0604020202020204" pitchFamily="34" charset="0"/>
            </a:rPr>
            <a:t>O - Public administration &amp; defence: compulsory social security</a:t>
          </a:r>
          <a:endParaRPr lang="en-US" sz="1200" kern="1200" dirty="0">
            <a:latin typeface="+mn-lt"/>
          </a:endParaRPr>
        </a:p>
      </dsp:txBody>
      <dsp:txXfrm>
        <a:off x="7807107" y="34308"/>
        <a:ext cx="3422630" cy="576000"/>
      </dsp:txXfrm>
    </dsp:sp>
    <dsp:sp modelId="{16263863-101B-4FD3-9819-33B7EA545CAD}">
      <dsp:nvSpPr>
        <dsp:cNvPr id="0" name=""/>
        <dsp:cNvSpPr/>
      </dsp:nvSpPr>
      <dsp:spPr>
        <a:xfrm>
          <a:off x="7807107" y="610308"/>
          <a:ext cx="3422630" cy="1001924"/>
        </a:xfrm>
        <a:prstGeom prst="rect">
          <a:avLst/>
        </a:prstGeom>
        <a:solidFill>
          <a:schemeClr val="accent4">
            <a:tint val="40000"/>
            <a:alpha val="90000"/>
            <a:hueOff val="-3945710"/>
            <a:satOff val="22157"/>
            <a:lumOff val="1408"/>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mn-lt"/>
            </a:rPr>
            <a:t>MyWoW: Security, uniformed &amp; protective services (28)</a:t>
          </a:r>
        </a:p>
        <a:p>
          <a:pPr marL="57150" lvl="1" indent="-57150" algn="l" defTabSz="444500">
            <a:lnSpc>
              <a:spcPct val="90000"/>
            </a:lnSpc>
            <a:spcBef>
              <a:spcPct val="0"/>
            </a:spcBef>
            <a:spcAft>
              <a:spcPct val="15000"/>
            </a:spcAft>
            <a:buChar char="•"/>
          </a:pPr>
          <a:r>
            <a:rPr lang="en-US" sz="1000" kern="1200" dirty="0">
              <a:latin typeface="+mn-lt"/>
            </a:rPr>
            <a:t>e.g. armed service officer; assistant immigration officer; bodyguard; CCTV operator; coastguard; criminal intelligence analyst; firefighter; merchant navy; private investigator; scene of crime officer….</a:t>
          </a:r>
        </a:p>
      </dsp:txBody>
      <dsp:txXfrm>
        <a:off x="7807107" y="610308"/>
        <a:ext cx="3422630" cy="1001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19B7F-5272-4586-91FE-FB4DCE000BA8}">
      <dsp:nvSpPr>
        <dsp:cNvPr id="0" name=""/>
        <dsp:cNvSpPr/>
      </dsp:nvSpPr>
      <dsp:spPr>
        <a:xfrm>
          <a:off x="3510" y="8410"/>
          <a:ext cx="3422630" cy="533477"/>
        </a:xfrm>
        <a:prstGeom prst="rect">
          <a:avLst/>
        </a:prstGeom>
        <a:solidFill>
          <a:srgbClr val="92AF2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mn-cs"/>
            </a:rPr>
            <a:t>P - Education</a:t>
          </a:r>
        </a:p>
      </dsp:txBody>
      <dsp:txXfrm>
        <a:off x="3510" y="8410"/>
        <a:ext cx="3422630" cy="533477"/>
      </dsp:txXfrm>
    </dsp:sp>
    <dsp:sp modelId="{7E92D966-8636-4689-A4E4-D5B5AFD51EB1}">
      <dsp:nvSpPr>
        <dsp:cNvPr id="0" name=""/>
        <dsp:cNvSpPr/>
      </dsp:nvSpPr>
      <dsp:spPr>
        <a:xfrm>
          <a:off x="0" y="485160"/>
          <a:ext cx="3422630" cy="1017365"/>
        </a:xfrm>
        <a:prstGeom prst="rect">
          <a:avLst/>
        </a:prstGeom>
        <a:solidFill>
          <a:schemeClr val="accent3">
            <a:tint val="40000"/>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ea typeface="+mn-ea"/>
              <a:cs typeface="Arial" panose="020B0604020202020204" pitchFamily="34" charset="0"/>
            </a:rPr>
            <a:t>MyWoW</a:t>
          </a:r>
          <a:r>
            <a:rPr lang="en-US" sz="1000" b="0" i="0" kern="1200" dirty="0">
              <a:latin typeface="+mn-lt"/>
              <a:ea typeface="+mn-ea"/>
              <a:cs typeface="Arial" panose="020B0604020202020204" pitchFamily="34" charset="0"/>
            </a:rPr>
            <a:t>: Education &amp; training (32)</a:t>
          </a:r>
          <a:endParaRPr lang="en-US" sz="1000" i="0" kern="1200" dirty="0">
            <a:latin typeface="+mn-lt"/>
            <a:ea typeface="+mn-ea"/>
            <a:cs typeface="+mn-cs"/>
          </a:endParaRPr>
        </a:p>
        <a:p>
          <a:pPr marL="57150" lvl="1" indent="-57150" algn="l" defTabSz="444500">
            <a:lnSpc>
              <a:spcPct val="90000"/>
            </a:lnSpc>
            <a:spcBef>
              <a:spcPct val="0"/>
            </a:spcBef>
            <a:spcAft>
              <a:spcPct val="15000"/>
            </a:spcAft>
            <a:buChar char="•"/>
          </a:pPr>
          <a:r>
            <a:rPr lang="en-US" sz="1000" kern="1200" dirty="0">
              <a:latin typeface="+mn-lt"/>
              <a:ea typeface="+mn-ea"/>
              <a:cs typeface="+mn-cs"/>
            </a:rPr>
            <a:t>e.g. Careers adviser; community education coordinator; early years teacher; EFL teacher; further/higher education lecturer; nursery manager; primary/secondary teacher; training manager; training officer…</a:t>
          </a:r>
          <a:endParaRPr lang="en-US" sz="1000" i="0" kern="1200" dirty="0">
            <a:latin typeface="+mn-lt"/>
            <a:ea typeface="+mn-ea"/>
            <a:cs typeface="+mn-cs"/>
          </a:endParaRPr>
        </a:p>
      </dsp:txBody>
      <dsp:txXfrm>
        <a:off x="0" y="485160"/>
        <a:ext cx="3422630" cy="1017365"/>
      </dsp:txXfrm>
    </dsp:sp>
    <dsp:sp modelId="{917D5C8F-B61D-4032-A4B7-56731CC150AD}">
      <dsp:nvSpPr>
        <dsp:cNvPr id="0" name=""/>
        <dsp:cNvSpPr/>
      </dsp:nvSpPr>
      <dsp:spPr>
        <a:xfrm>
          <a:off x="3905308" y="0"/>
          <a:ext cx="3422630" cy="516648"/>
        </a:xfrm>
        <a:prstGeom prst="rect">
          <a:avLst/>
        </a:prstGeom>
        <a:solidFill>
          <a:srgbClr val="0063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ea typeface="+mn-ea"/>
              <a:cs typeface="+mn-cs"/>
            </a:rPr>
            <a:t>Q - Human health &amp; social work activities</a:t>
          </a:r>
        </a:p>
      </dsp:txBody>
      <dsp:txXfrm>
        <a:off x="3905308" y="0"/>
        <a:ext cx="3422630" cy="516648"/>
      </dsp:txXfrm>
    </dsp:sp>
    <dsp:sp modelId="{CFC60B57-1D4B-4F15-BAF2-FD8694D03673}">
      <dsp:nvSpPr>
        <dsp:cNvPr id="0" name=""/>
        <dsp:cNvSpPr/>
      </dsp:nvSpPr>
      <dsp:spPr>
        <a:xfrm>
          <a:off x="3905308" y="472542"/>
          <a:ext cx="3422630" cy="1017365"/>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i="0" kern="1200" dirty="0">
              <a:latin typeface="+mn-lt"/>
              <a:ea typeface="+mn-ea"/>
              <a:cs typeface="Arial" panose="020B0604020202020204" pitchFamily="34" charset="0"/>
            </a:rPr>
            <a:t>MyWoW</a:t>
          </a:r>
          <a:r>
            <a:rPr lang="en-US" sz="1000" b="0" i="0" kern="1200" dirty="0">
              <a:latin typeface="+mn-lt"/>
              <a:ea typeface="+mn-ea"/>
              <a:cs typeface="Arial" panose="020B0604020202020204" pitchFamily="34" charset="0"/>
            </a:rPr>
            <a:t>: Healthcare (58) AND Social work &amp; caring services (16)</a:t>
          </a:r>
          <a:endParaRPr lang="en-US" sz="1000" kern="1200" dirty="0">
            <a:latin typeface="+mn-lt"/>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kern="1200" dirty="0">
              <a:latin typeface="+mn-lt"/>
              <a:ea typeface="+mn-ea"/>
              <a:cs typeface="Arial" panose="020B0604020202020204" pitchFamily="34" charset="0"/>
            </a:rPr>
            <a:t>e.g. care home practitioner/manager; childminder; counsellor; crematorium assistant; housing officer; ambulance assistant; audiologist; dental technician; emergency call handler; health visitor; music therapist...</a:t>
          </a:r>
        </a:p>
      </dsp:txBody>
      <dsp:txXfrm>
        <a:off x="3905308" y="472542"/>
        <a:ext cx="3422630" cy="1017365"/>
      </dsp:txXfrm>
    </dsp:sp>
    <dsp:sp modelId="{68462A65-DD4E-49B0-B26F-9E2C86FB30F6}">
      <dsp:nvSpPr>
        <dsp:cNvPr id="0" name=""/>
        <dsp:cNvSpPr/>
      </dsp:nvSpPr>
      <dsp:spPr>
        <a:xfrm>
          <a:off x="7807107" y="11042"/>
          <a:ext cx="3422630" cy="522950"/>
        </a:xfrm>
        <a:prstGeom prst="rect">
          <a:avLst/>
        </a:prstGeom>
        <a:solidFill>
          <a:srgbClr val="534481"/>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ea typeface="+mn-ea"/>
              <a:cs typeface="Arial" panose="020B0604020202020204" pitchFamily="34" charset="0"/>
            </a:rPr>
            <a:t>R - Arts, entertainment &amp; recreation</a:t>
          </a:r>
          <a:endParaRPr lang="en-US" sz="1200" kern="1200" dirty="0">
            <a:latin typeface="+mn-lt"/>
            <a:ea typeface="+mn-ea"/>
            <a:cs typeface="+mn-cs"/>
          </a:endParaRPr>
        </a:p>
      </dsp:txBody>
      <dsp:txXfrm>
        <a:off x="7807107" y="11042"/>
        <a:ext cx="3422630" cy="522950"/>
      </dsp:txXfrm>
    </dsp:sp>
    <dsp:sp modelId="{16263863-101B-4FD3-9819-33B7EA545CAD}">
      <dsp:nvSpPr>
        <dsp:cNvPr id="0" name=""/>
        <dsp:cNvSpPr/>
      </dsp:nvSpPr>
      <dsp:spPr>
        <a:xfrm>
          <a:off x="7810617" y="460434"/>
          <a:ext cx="3422630" cy="1017365"/>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mn-lt"/>
              <a:ea typeface="+mn-ea"/>
              <a:cs typeface="Arial" panose="020B0604020202020204" pitchFamily="34" charset="0"/>
            </a:rPr>
            <a:t>MyWoW: Design, arts &amp; crafts (32) AND Sport &amp; leisure (14)  AND heritage, culture &amp; libraries (7) </a:t>
          </a:r>
        </a:p>
        <a:p>
          <a:pPr marL="57150" lvl="1" indent="-57150" algn="l" defTabSz="444500">
            <a:lnSpc>
              <a:spcPct val="90000"/>
            </a:lnSpc>
            <a:spcBef>
              <a:spcPct val="0"/>
            </a:spcBef>
            <a:spcAft>
              <a:spcPct val="15000"/>
            </a:spcAft>
            <a:buChar char="•"/>
          </a:pPr>
          <a:r>
            <a:rPr lang="en-US" sz="1000" kern="1200" dirty="0">
              <a:latin typeface="+mn-lt"/>
              <a:ea typeface="+mn-ea"/>
              <a:cs typeface="Arial" panose="020B0604020202020204" pitchFamily="34" charset="0"/>
            </a:rPr>
            <a:t>e.g. art gallery curator; blacksmith; designer; illustrator; fitness instructor; outdoor activity instructor; sports&amp; exercise scientist; sports development officer; archivist; </a:t>
          </a:r>
        </a:p>
      </dsp:txBody>
      <dsp:txXfrm>
        <a:off x="7810617" y="460434"/>
        <a:ext cx="3422630" cy="10173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4DAFE7-B3A5-054E-B760-9EC7A9EBF883}" type="datetimeFigureOut">
              <a:rPr lang="en-US" smtClean="0"/>
              <a:t>5/19/2021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8A168A-0AB5-7249-9EA0-71F7DF5A0CDF}" type="slidenum">
              <a:rPr lang="en-US" smtClean="0"/>
              <a:t>‹#›</a:t>
            </a:fld>
            <a:endParaRPr lang="en-US"/>
          </a:p>
        </p:txBody>
      </p:sp>
    </p:spTree>
    <p:extLst>
      <p:ext uri="{BB962C8B-B14F-4D97-AF65-F5344CB8AC3E}">
        <p14:creationId xmlns:p14="http://schemas.microsoft.com/office/powerpoint/2010/main" val="175683640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scot/publications/scottish-employer-perspectives-survey-eps-2019-official-statistics-publication/pages/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ckinsey.com/business-functions/organization/our-insights/to-emerge-stronger-from-the-covid-19-crisis-companies-should-start-reskilling-their-workforces-now"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ns.gov.uk/methodology/classificationsandstandards/standardoccupationalclassificationsoc"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onsdigital.github.io/dp-classification-tools/standard-occupational-classification/ONS_SOC_occupation_coding_tool.html" TargetMode="External"/><Relationship Id="rId4" Type="http://schemas.openxmlformats.org/officeDocument/2006/relationships/hyperlink" Target="https://www.ons.gov.uk/methodology/classificationsandstandards/standardoccupationalclassificationsoc/soc2020/soc2020volume1structureanddescriptionsofunitgroups#summary-of-the-changes-to-the-classification-structure-introduced-in-soc-202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ns.gov.uk/methodology/classificationsandstandards/standardoccupationalclassificationsoc"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onsdigital.github.io/dp-classification-tools/standard-occupational-classification/ONS_SOC_occupation_coding_tool.html" TargetMode="External"/><Relationship Id="rId4" Type="http://schemas.openxmlformats.org/officeDocument/2006/relationships/hyperlink" Target="https://www.ons.gov.uk/methodology/classificationsandstandards/standardoccupationalclassificationsoc/soc2020/soc2020volume1structureanddescriptionsofunitgroups#summary-of-the-changes-to-the-classification-structure-introduced-in-soc-202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ns.gov.u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siccodesupport.co.uk/sic-division.php?division=0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otland.org/business/growth-secto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p-bpr-en-prod-cdnep.azureedge.net/published/2018/2/23/A-Guide-to-Gross-Value-Added--GVA--in-Scotland/SB%2018-15.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2.gov.scot/Topics/Statistics/Browse/Business/Publications/GrowthSectors/Briefings" TargetMode="External"/><Relationship Id="rId4" Type="http://schemas.openxmlformats.org/officeDocument/2006/relationships/hyperlink" Target="https://www.skillsdevelopmentscotland.co.uk/what-we-do/skills-planning/regional-skills-assessm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These slides highlight </a:t>
            </a:r>
            <a:r>
              <a:rPr lang="en-GB" sz="1200" b="1" u="sng" dirty="0"/>
              <a:t>SDS</a:t>
            </a:r>
            <a:r>
              <a:rPr lang="en-GB" sz="1200" b="1" dirty="0"/>
              <a:t> Labour Market Information (LMI) and Other Trusted Sources of LMI.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They can be used and adapted to help you turn LMI into CMI – Career Management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Please use the NOTES throughout. </a:t>
            </a:r>
            <a:endParaRPr lang="en-GB" sz="1200" b="0" dirty="0"/>
          </a:p>
          <a:p>
            <a:endParaRPr lang="en-GB" sz="1200" b="0" dirty="0"/>
          </a:p>
        </p:txBody>
      </p:sp>
      <p:sp>
        <p:nvSpPr>
          <p:cNvPr id="4" name="Slide Number Placeholder 3"/>
          <p:cNvSpPr>
            <a:spLocks noGrp="1"/>
          </p:cNvSpPr>
          <p:nvPr>
            <p:ph type="sldNum" sz="quarter" idx="10"/>
          </p:nvPr>
        </p:nvSpPr>
        <p:spPr/>
        <p:txBody>
          <a:bodyPr/>
          <a:lstStyle/>
          <a:p>
            <a:fld id="{A68A168A-0AB5-7249-9EA0-71F7DF5A0CDF}" type="slidenum">
              <a:rPr lang="en-US" smtClean="0"/>
              <a:t>1</a:t>
            </a:fld>
            <a:endParaRPr lang="en-US"/>
          </a:p>
        </p:txBody>
      </p:sp>
    </p:spTree>
    <p:extLst>
      <p:ext uri="{BB962C8B-B14F-4D97-AF65-F5344CB8AC3E}">
        <p14:creationId xmlns:p14="http://schemas.microsoft.com/office/powerpoint/2010/main" val="121223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Arial" panose="020B0604020202020204" pitchFamily="34" charset="0"/>
                <a:cs typeface="Arial" panose="020B0604020202020204" pitchFamily="34" charset="0"/>
              </a:rPr>
              <a:t>What do Scottish employers look for when recruiting?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latin typeface="Arial" panose="020B0604020202020204" pitchFamily="34" charset="0"/>
                <a:cs typeface="Arial" panose="020B0604020202020204" pitchFamily="34" charset="0"/>
              </a:rPr>
              <a:t>Work experience, maths and English at SCQF 4 or 5, vocational qualifications and academic qualifications.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latin typeface="Arial" panose="020B0604020202020204" pitchFamily="34" charset="0"/>
                <a:cs typeface="Arial" panose="020B0604020202020204" pitchFamily="34" charset="0"/>
              </a:rPr>
              <a:t>The top recruitment approach by employers in 2019 was word of mouth, followed by company social media and the company website - this highlights the importance of networking in a labour market that is becoming ever more digitalised.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Arial" panose="020B0604020202020204" pitchFamily="34" charset="0"/>
                <a:cs typeface="Arial" panose="020B0604020202020204" pitchFamily="34" charset="0"/>
              </a:rPr>
              <a:t>SOURCE: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latin typeface="Arial" panose="020B0604020202020204" pitchFamily="34" charset="0"/>
                <a:cs typeface="Arial" panose="020B0604020202020204" pitchFamily="34" charset="0"/>
              </a:rPr>
              <a:t>Scottish Employer Perspective Survey (2019), </a:t>
            </a:r>
            <a:r>
              <a:rPr lang="en-US" sz="800" b="0" i="0" kern="1200" dirty="0">
                <a:solidFill>
                  <a:schemeClr val="tx1"/>
                </a:solidFill>
                <a:effectLst/>
                <a:latin typeface="Arial" panose="020B0604020202020204" pitchFamily="34" charset="0"/>
                <a:ea typeface="+mn-ea"/>
                <a:cs typeface="Arial" panose="020B0604020202020204" pitchFamily="34" charset="0"/>
              </a:rPr>
              <a:t>available online at: </a:t>
            </a:r>
            <a:r>
              <a:rPr lang="en-GB" sz="800" b="0" dirty="0">
                <a:hlinkClick r:id="rId3"/>
              </a:rPr>
              <a:t>https://www.gov.scot/publications/scottish-employer-perspectives-survey-eps-2019-official-statistics-publication/pages/1</a:t>
            </a:r>
            <a:r>
              <a:rPr lang="en-GB" sz="800" b="0">
                <a:hlinkClick r:id="rId3"/>
              </a:rPr>
              <a:t>/</a:t>
            </a:r>
            <a:r>
              <a:rPr lang="en-GB" sz="800" b="0"/>
              <a:t> </a:t>
            </a:r>
            <a:endParaRPr lang="en-GB" sz="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Arial" panose="020B0604020202020204" pitchFamily="34" charset="0"/>
                <a:cs typeface="Arial" panose="020B0604020202020204" pitchFamily="34" charset="0"/>
              </a:rPr>
              <a:t>Note: </a:t>
            </a:r>
            <a:r>
              <a:rPr lang="en-GB" sz="800" b="0" dirty="0">
                <a:latin typeface="Arial" panose="020B0604020202020204" pitchFamily="34" charset="0"/>
                <a:cs typeface="Arial" panose="020B0604020202020204" pitchFamily="34" charset="0"/>
              </a:rPr>
              <a:t>Source includes a summary info-graphic including sections on DYW and Apprenticeships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68A168A-0AB5-7249-9EA0-71F7DF5A0CDF}" type="slidenum">
              <a:rPr lang="en-US" smtClean="0"/>
              <a:t>11</a:t>
            </a:fld>
            <a:endParaRPr lang="en-US" dirty="0"/>
          </a:p>
        </p:txBody>
      </p:sp>
    </p:spTree>
    <p:extLst>
      <p:ext uri="{BB962C8B-B14F-4D97-AF65-F5344CB8AC3E}">
        <p14:creationId xmlns:p14="http://schemas.microsoft.com/office/powerpoint/2010/main" val="214257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rial" panose="020B0604020202020204" pitchFamily="34" charset="0"/>
              </a:rPr>
              <a:t>Career Management Skills give you the tools to navigate change – but will employers value different skills after COVID-19? </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rial" panose="020B0604020202020204" pitchFamily="34" charset="0"/>
              </a:rPr>
              <a:t>At the start of 2020 before Coronavirus lockdown shared a skills list for 2020 – a mix of transferable (meta) skills and digital skills. Looking at post lockdown reports, including McKinsey advice to businesses about the skills they need their workforce to have post-Coronavirus, the skills in demand did not change but the values placed on some skills has increased during the crisis. </a:t>
            </a:r>
          </a:p>
          <a:p>
            <a:pPr algn="l" rtl="0" fontAlgn="base"/>
            <a:endParaRPr lang="en-GB" sz="1800" b="0" i="0" u="none" strike="noStrike" dirty="0">
              <a:solidFill>
                <a:srgbClr val="000000"/>
              </a:solidFill>
              <a:effectLst/>
              <a:latin typeface="Arial" panose="020B0604020202020204" pitchFamily="34" charset="0"/>
            </a:endParaRPr>
          </a:p>
          <a:p>
            <a:pPr algn="l" rtl="0" fontAlgn="base"/>
            <a:r>
              <a:rPr lang="en-US" sz="1800" b="0" i="0" u="none" strike="noStrike" dirty="0">
                <a:solidFill>
                  <a:srgbClr val="000000"/>
                </a:solidFill>
                <a:effectLst/>
                <a:latin typeface="Arial" panose="020B0604020202020204" pitchFamily="34" charset="0"/>
              </a:rPr>
              <a:t>The Coronavirus crisis has made the importance and value of human skills, digital skills and cognitive or meta-skills more visible. Organisation and employees had to make large scale and sudden changes, for example, the UK healthcare system has saw years of digital evolution take place within weeks. In 2019, less than 1% of appointments took place via video link, with the vast majority in person. During lockdown, doctors assess 100% of patients by phone, with only about 7% proceeding to face-to-face consultations. This shift has meant that clinicians must learn how to do effective and safe remote diagnoses. Discussions are now moving to ways of locking in this progress after the pandemic.</a:t>
            </a:r>
            <a:r>
              <a:rPr lang="en-US" sz="1800" b="0" i="0" dirty="0">
                <a:solidFill>
                  <a:srgbClr val="000000"/>
                </a:solidFill>
                <a:effectLst/>
                <a:latin typeface="Arial" panose="020B0604020202020204" pitchFamily="34" charset="0"/>
              </a:rPr>
              <a:t>​</a:t>
            </a:r>
            <a:endParaRPr lang="en-GB" b="1" dirty="0"/>
          </a:p>
          <a:p>
            <a:endParaRPr lang="en-GB" b="1" dirty="0"/>
          </a:p>
          <a:p>
            <a:r>
              <a:rPr lang="en-GB" b="1" dirty="0"/>
              <a:t>Sources:</a:t>
            </a:r>
          </a:p>
          <a:p>
            <a:r>
              <a:rPr lang="en-GB" dirty="0"/>
              <a:t>UCAS (2021) What are employers looking for?, available online:</a:t>
            </a:r>
            <a:r>
              <a:rPr lang="en-GB" u="sng" dirty="0"/>
              <a:t> https://www.ucas.com/careers/getting-job/what-are-employers looking#:~:text=A%20positive%20attitude%20to%20work,to%20recruit%20a%20young%20person.</a:t>
            </a:r>
            <a:endParaRPr lang="en-GB" dirty="0"/>
          </a:p>
          <a:p>
            <a:r>
              <a:rPr lang="en-GB" dirty="0"/>
              <a:t>Insider (2021) Helping Scottish employers bridge the digital skills gap, available online: </a:t>
            </a:r>
            <a:r>
              <a:rPr lang="en-GB" u="sng" dirty="0"/>
              <a:t>https://www.insider.co.uk/sponsored/helping-scottish-bridge-digital-skills-23447369</a:t>
            </a:r>
          </a:p>
          <a:p>
            <a:r>
              <a:rPr lang="en-GB" u="none" dirty="0"/>
              <a:t>Linked in (2021) The Most In-Demand Hard and Soft Skills of 2020, available online: </a:t>
            </a:r>
            <a:r>
              <a:rPr lang="en-GB" u="sng" dirty="0"/>
              <a:t>https://www.linkedin.com/business/talent/blog/talent-strategy/linkedin-most-in-demand-hard-and-soft-skills</a:t>
            </a:r>
          </a:p>
          <a:p>
            <a:r>
              <a:rPr lang="en-GB" sz="1800" b="1" i="0" u="none" strike="noStrike" dirty="0">
                <a:solidFill>
                  <a:srgbClr val="000000"/>
                </a:solidFill>
                <a:effectLst/>
                <a:latin typeface="Arial" panose="020B0604020202020204" pitchFamily="34" charset="0"/>
              </a:rPr>
              <a:t>McKinsey </a:t>
            </a:r>
            <a:r>
              <a:rPr lang="en-GB" sz="1800" b="0" i="0" u="none" strike="noStrike" dirty="0">
                <a:solidFill>
                  <a:srgbClr val="000000"/>
                </a:solidFill>
                <a:effectLst/>
                <a:latin typeface="Arial" panose="020B0604020202020204" pitchFamily="34" charset="0"/>
              </a:rPr>
              <a:t>(2020) To emerge stronger from the COVID-19 crisis companies should start upskilling their workforces now’, available online: </a:t>
            </a:r>
            <a:r>
              <a:rPr lang="en-GB" sz="1800" b="0" i="0" u="sng" strike="noStrike"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https://www.mckinsey.com/business-functions/organization/our-insights/to-emerge-stronger-from-the-covid-19-crisis-companies-should-start-reskilling-their-workforces-now</a:t>
            </a:r>
            <a:endParaRPr lang="en-GB" u="sng" dirty="0">
              <a:solidFill>
                <a:schemeClr val="bg1"/>
              </a:solidFill>
            </a:endParaRPr>
          </a:p>
        </p:txBody>
      </p:sp>
      <p:sp>
        <p:nvSpPr>
          <p:cNvPr id="4" name="Slide Number Placeholder 3"/>
          <p:cNvSpPr>
            <a:spLocks noGrp="1"/>
          </p:cNvSpPr>
          <p:nvPr>
            <p:ph type="sldNum" sz="quarter" idx="5"/>
          </p:nvPr>
        </p:nvSpPr>
        <p:spPr/>
        <p:txBody>
          <a:bodyPr/>
          <a:lstStyle/>
          <a:p>
            <a:fld id="{A68A168A-0AB5-7249-9EA0-71F7DF5A0CDF}" type="slidenum">
              <a:rPr lang="en-US" smtClean="0"/>
              <a:t>12</a:t>
            </a:fld>
            <a:endParaRPr lang="en-US"/>
          </a:p>
        </p:txBody>
      </p:sp>
    </p:spTree>
    <p:extLst>
      <p:ext uri="{BB962C8B-B14F-4D97-AF65-F5344CB8AC3E}">
        <p14:creationId xmlns:p14="http://schemas.microsoft.com/office/powerpoint/2010/main" val="403360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their being sectors of growth across national and regional levels. There are of external factors that impact on the shape and health of the labour market. This in turn impacts on industry and employment. </a:t>
            </a:r>
          </a:p>
          <a:p>
            <a:endParaRPr lang="en-GB" dirty="0"/>
          </a:p>
          <a:p>
            <a:r>
              <a:rPr lang="en-GB" dirty="0"/>
              <a:t>The physical distancing measures implemented in response to COVID-19 have seen many industries, businesses and individuals struggle. Many people in sectors that have been hardest hit (such as hospitality and tourism) have lots their jobs or have been made redundant. This slide above shows unemployment figures. It is also important to look at other measures of unemployment within the labour market such as the number of people on universal credit. This tells us how many people are seeking income support, that might have previously been employed. It is anticipated that unemployment rates will rise as the furlough scheme comes to an end and businesses can no longer afford to keep people on or bring them back to work. Unemployment scenarios are modelled on the slide.</a:t>
            </a:r>
          </a:p>
          <a:p>
            <a:endParaRPr lang="en-GB" b="1" dirty="0"/>
          </a:p>
          <a:p>
            <a:r>
              <a:rPr lang="en-GB" b="1" dirty="0"/>
              <a:t>SOURCE:</a:t>
            </a:r>
          </a:p>
          <a:p>
            <a:r>
              <a:rPr lang="en-GB" b="0" dirty="0"/>
              <a:t>Skills Development Scotland (2021) Regional Skills Assessments: Edinburgh and South East City Region, available online at: </a:t>
            </a:r>
            <a:r>
              <a:rPr lang="en-GB" b="0" i="0" u="sng" dirty="0"/>
              <a:t>https://www.skillsdevelopmentscotland.co.uk/media/47109/rsa-infographic-edinburgh-and-south-east-city-deal.pdf</a:t>
            </a:r>
          </a:p>
          <a:p>
            <a:r>
              <a:rPr lang="en-GB" b="0" i="0" u="none" dirty="0"/>
              <a:t>Annual Population Survey (2021) unemployment rates, Accessed via NOMIS.</a:t>
            </a:r>
          </a:p>
          <a:p>
            <a:r>
              <a:rPr lang="en-GB" b="0" i="0" u="none" dirty="0"/>
              <a:t>DWP Stat-Xplore (2021) Number of people on universal credit, accessed online: </a:t>
            </a:r>
            <a:r>
              <a:rPr lang="en-GB" b="0" i="0" u="sng" dirty="0"/>
              <a:t>https://stat-xplore.dwp.gov.uk/webapi/jsf/login.xhtml </a:t>
            </a:r>
          </a:p>
          <a:p>
            <a:endParaRPr lang="en-GB"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dirty="0"/>
              <a:t>Note: </a:t>
            </a:r>
            <a:r>
              <a:rPr lang="en-GB" sz="1000" b="1" dirty="0"/>
              <a:t>SDS produces a COVID-19 Labour Market Insight Infographic. This includes data on: Unemployment; Claimant Count; Vulnerable Groups and furlough</a:t>
            </a:r>
          </a:p>
          <a:p>
            <a:endParaRPr lang="en-GB" b="0" i="0" u="none" dirty="0"/>
          </a:p>
        </p:txBody>
      </p:sp>
      <p:sp>
        <p:nvSpPr>
          <p:cNvPr id="4" name="Slide Number Placeholder 3"/>
          <p:cNvSpPr>
            <a:spLocks noGrp="1"/>
          </p:cNvSpPr>
          <p:nvPr>
            <p:ph type="sldNum" sz="quarter" idx="5"/>
          </p:nvPr>
        </p:nvSpPr>
        <p:spPr/>
        <p:txBody>
          <a:bodyPr/>
          <a:lstStyle/>
          <a:p>
            <a:fld id="{A68A168A-0AB5-7249-9EA0-71F7DF5A0CDF}" type="slidenum">
              <a:rPr lang="en-US" smtClean="0"/>
              <a:t>13</a:t>
            </a:fld>
            <a:endParaRPr lang="en-US" dirty="0"/>
          </a:p>
        </p:txBody>
      </p:sp>
    </p:spTree>
    <p:extLst>
      <p:ext uri="{BB962C8B-B14F-4D97-AF65-F5344CB8AC3E}">
        <p14:creationId xmlns:p14="http://schemas.microsoft.com/office/powerpoint/2010/main" val="315872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Sources:</a:t>
            </a:r>
          </a:p>
          <a:p>
            <a:r>
              <a:rPr lang="en-GB" b="0" u="none" dirty="0"/>
              <a:t>Skills Development Scotland (2021) Regional Skills Assessments: Edinburgh and South East Scotland, available online at: </a:t>
            </a:r>
            <a:r>
              <a:rPr lang="en-GB" b="0" u="sng" dirty="0"/>
              <a:t>https://www.skillsdevelopmentscotland.co.uk/what-we-do/skills-planning/regional-skills-assessments/</a:t>
            </a:r>
          </a:p>
          <a:p>
            <a:r>
              <a:rPr lang="en-GB" b="0" u="none" dirty="0"/>
              <a:t>Annual Population Survey (2021) unemployment rates, Accessed online via NOMIS.</a:t>
            </a:r>
          </a:p>
          <a:p>
            <a:r>
              <a:rPr lang="en-GB" b="0" u="none" dirty="0"/>
              <a:t>UK Government (2021) HMRC coronavirus (COVID-19) statistics, accessed online: </a:t>
            </a:r>
            <a:r>
              <a:rPr lang="en-GB" b="0" u="sng" dirty="0"/>
              <a:t>https://www.gov.uk/government/collections</a:t>
            </a:r>
            <a:r>
              <a:rPr lang="en-GB" b="0" u="sng"/>
              <a:t>/hmrc-coronavirus-covid-19-statistics</a:t>
            </a:r>
          </a:p>
          <a:p>
            <a:endParaRPr lang="en-GB" b="0" u="sng" dirty="0"/>
          </a:p>
          <a:p>
            <a:r>
              <a:rPr lang="en-GB" b="0" u="none" dirty="0"/>
              <a:t>Institute for Fiscal Studies (2020) Covid-19: The Impacts of the pandemic on equality, available online at: </a:t>
            </a:r>
            <a:r>
              <a:rPr lang="en-GB" b="0" u="sng" dirty="0"/>
              <a:t>https://www.ifs.org.uk/publications/14879</a:t>
            </a:r>
          </a:p>
          <a:p>
            <a:r>
              <a:rPr lang="en-GB" b="0" u="none" dirty="0"/>
              <a:t>Institute for Public Policy Research (2020) Black, Asian and minority ethnic groups at greater risk of problem debt since COVID-19, available online at: </a:t>
            </a:r>
            <a:r>
              <a:rPr lang="en-GB" b="0" u="sng" dirty="0"/>
              <a:t>https://www.ippr.org/blog/minority-ethnic-groups-face-greater-problem-debt-risk-since-covid-19</a:t>
            </a:r>
          </a:p>
          <a:p>
            <a:r>
              <a:rPr lang="en-GB" b="0" u="none" dirty="0"/>
              <a:t>BBC (2020) Can young people thrive in a remote workplace?, available online at: </a:t>
            </a:r>
            <a:r>
              <a:rPr lang="en-GB" b="0" u="sng" dirty="0"/>
              <a:t>https://www.bbc.com/worklife/article/20201023-can-young-people-thrive-in-a-remote-work-world</a:t>
            </a:r>
          </a:p>
        </p:txBody>
      </p:sp>
      <p:sp>
        <p:nvSpPr>
          <p:cNvPr id="4" name="Slide Number Placeholder 3"/>
          <p:cNvSpPr>
            <a:spLocks noGrp="1"/>
          </p:cNvSpPr>
          <p:nvPr>
            <p:ph type="sldNum" sz="quarter" idx="5"/>
          </p:nvPr>
        </p:nvSpPr>
        <p:spPr/>
        <p:txBody>
          <a:bodyPr/>
          <a:lstStyle/>
          <a:p>
            <a:fld id="{A68A168A-0AB5-7249-9EA0-71F7DF5A0CDF}" type="slidenum">
              <a:rPr lang="en-US" smtClean="0"/>
              <a:t>14</a:t>
            </a:fld>
            <a:endParaRPr lang="en-US"/>
          </a:p>
        </p:txBody>
      </p:sp>
    </p:spTree>
    <p:extLst>
      <p:ext uri="{BB962C8B-B14F-4D97-AF65-F5344CB8AC3E}">
        <p14:creationId xmlns:p14="http://schemas.microsoft.com/office/powerpoint/2010/main" val="161667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SDS response to COVID-19’s impact on the labour market.</a:t>
            </a:r>
          </a:p>
        </p:txBody>
      </p:sp>
      <p:sp>
        <p:nvSpPr>
          <p:cNvPr id="4" name="Slide Number Placeholder 3"/>
          <p:cNvSpPr>
            <a:spLocks noGrp="1"/>
          </p:cNvSpPr>
          <p:nvPr>
            <p:ph type="sldNum" sz="quarter" idx="5"/>
          </p:nvPr>
        </p:nvSpPr>
        <p:spPr/>
        <p:txBody>
          <a:bodyPr/>
          <a:lstStyle/>
          <a:p>
            <a:fld id="{E4CF4938-7537-4796-AC32-2E93AFC9F620}" type="slidenum">
              <a:rPr lang="en-GB" smtClean="0"/>
              <a:t>15</a:t>
            </a:fld>
            <a:endParaRPr lang="en-GB"/>
          </a:p>
        </p:txBody>
      </p:sp>
    </p:spTree>
    <p:extLst>
      <p:ext uri="{BB962C8B-B14F-4D97-AF65-F5344CB8AC3E}">
        <p14:creationId xmlns:p14="http://schemas.microsoft.com/office/powerpoint/2010/main" val="251161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SDS response to COVID-19’s impact on the labour market.</a:t>
            </a:r>
          </a:p>
          <a:p>
            <a:endParaRPr lang="en-GB" dirty="0"/>
          </a:p>
        </p:txBody>
      </p:sp>
      <p:sp>
        <p:nvSpPr>
          <p:cNvPr id="4" name="Slide Number Placeholder 3"/>
          <p:cNvSpPr>
            <a:spLocks noGrp="1"/>
          </p:cNvSpPr>
          <p:nvPr>
            <p:ph type="sldNum" sz="quarter" idx="5"/>
          </p:nvPr>
        </p:nvSpPr>
        <p:spPr/>
        <p:txBody>
          <a:bodyPr/>
          <a:lstStyle/>
          <a:p>
            <a:fld id="{E4CF4938-7537-4796-AC32-2E93AFC9F620}" type="slidenum">
              <a:rPr lang="en-GB" smtClean="0"/>
              <a:t>16</a:t>
            </a:fld>
            <a:endParaRPr lang="en-GB"/>
          </a:p>
        </p:txBody>
      </p:sp>
    </p:spTree>
    <p:extLst>
      <p:ext uri="{BB962C8B-B14F-4D97-AF65-F5344CB8AC3E}">
        <p14:creationId xmlns:p14="http://schemas.microsoft.com/office/powerpoint/2010/main" val="43872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000" b="1" dirty="0"/>
              <a:t>Quick SOC Guide part 1.</a:t>
            </a:r>
          </a:p>
          <a:p>
            <a:endParaRPr lang="en-GB" sz="500" b="0" dirty="0"/>
          </a:p>
          <a:p>
            <a:r>
              <a:rPr lang="en-GB" sz="1000" b="0" dirty="0"/>
              <a:t>SOC is used to help classify jobs to make it easier to see labour market patterns and help us organise career data, for example, both SOC and SIC are used in the digital architecture of My WoW. While you do not have to know everything about SOC to work with RSA and other LMI Data, this can be a helpful quick reference resource so you can feel confident describing and exemplifying SOC.</a:t>
            </a:r>
          </a:p>
          <a:p>
            <a:endParaRPr lang="en-GB" sz="1000" b="0" dirty="0"/>
          </a:p>
          <a:p>
            <a:r>
              <a:rPr lang="en-GB" sz="1000" b="1" dirty="0"/>
              <a:t>SOURCE: </a:t>
            </a:r>
          </a:p>
          <a:p>
            <a:r>
              <a:rPr lang="en-GB" sz="1000" b="0" dirty="0"/>
              <a:t>Office or National Statistics (ONS)  (2016), Standard Occupational Classification (SOC), available online at: </a:t>
            </a:r>
            <a:r>
              <a:rPr lang="en-GB" sz="1000" dirty="0">
                <a:hlinkClick r:id="rId3"/>
              </a:rPr>
              <a:t>https://www.ons.gov.uk/methodology/classificationsandstandards/standardoccupationalclassificationsoc</a:t>
            </a:r>
            <a:br>
              <a:rPr lang="en-GB" sz="1000" dirty="0"/>
            </a:br>
            <a:r>
              <a:rPr lang="en-GB" sz="1000" dirty="0"/>
              <a:t>SOC 2020 Volume 1: structure and descriptions of unit groups, revisions can be found online at: </a:t>
            </a:r>
            <a:r>
              <a:rPr lang="en-GB" dirty="0">
                <a:hlinkClick r:id="rId4"/>
              </a:rPr>
              <a:t>https://www.ons.gov.uk/methodology/classificationsandstandards/standardoccupationalclassificationsoc/soc2020/soc2020volume1structureanddescriptionsofunitgroups#summary-of-the-changes-to-the-classification-structure-introduced-in-soc-2020</a:t>
            </a:r>
            <a:r>
              <a:rPr lang="en-GB" dirty="0"/>
              <a:t> (section 5 has a summary of changes)</a:t>
            </a:r>
            <a:endParaRPr lang="en-GB" sz="1000" b="1" dirty="0"/>
          </a:p>
          <a:p>
            <a:endParaRPr lang="en-GB" sz="1000" b="1" dirty="0"/>
          </a:p>
          <a:p>
            <a:r>
              <a:rPr lang="en-GB" sz="1000" b="1" dirty="0"/>
              <a:t>OTHER RESOURCES: </a:t>
            </a:r>
          </a:p>
          <a:p>
            <a:r>
              <a:rPr lang="en-GB" sz="1000" b="0" dirty="0"/>
              <a:t>ONS Occupational Coding Search Tool, available online at: </a:t>
            </a:r>
            <a:r>
              <a:rPr lang="en-GB" sz="1000" dirty="0">
                <a:hlinkClick r:id="rId5"/>
              </a:rPr>
              <a:t>https://onsdigital.github.io/dp-classification-tools/standard-occupational-classification/ONS_SOC_occupation_coding_tool.html</a:t>
            </a:r>
            <a:r>
              <a:rPr lang="en-GB" sz="1000" dirty="0"/>
              <a:t> (search by SOC code or job title to get: job description; entry requirements for the job; tasks required by the job; related jobs; and SOC categorisation)</a:t>
            </a:r>
            <a:endParaRPr lang="en-GB" sz="1000" b="0" dirty="0"/>
          </a:p>
          <a:p>
            <a:endParaRPr lang="en-GB" dirty="0"/>
          </a:p>
        </p:txBody>
      </p:sp>
      <p:sp>
        <p:nvSpPr>
          <p:cNvPr id="4" name="Slide Number Placeholder 3"/>
          <p:cNvSpPr>
            <a:spLocks noGrp="1"/>
          </p:cNvSpPr>
          <p:nvPr>
            <p:ph type="sldNum" sz="quarter" idx="10"/>
          </p:nvPr>
        </p:nvSpPr>
        <p:spPr/>
        <p:txBody>
          <a:bodyPr/>
          <a:lstStyle/>
          <a:p>
            <a:fld id="{A68A168A-0AB5-7249-9EA0-71F7DF5A0CDF}" type="slidenum">
              <a:rPr lang="en-US" smtClean="0"/>
              <a:t>17</a:t>
            </a:fld>
            <a:endParaRPr lang="en-US"/>
          </a:p>
        </p:txBody>
      </p:sp>
    </p:spTree>
    <p:extLst>
      <p:ext uri="{BB962C8B-B14F-4D97-AF65-F5344CB8AC3E}">
        <p14:creationId xmlns:p14="http://schemas.microsoft.com/office/powerpoint/2010/main" val="400716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000" b="1" dirty="0"/>
              <a:t>Quick SOC Guide page 2.</a:t>
            </a:r>
          </a:p>
          <a:p>
            <a:r>
              <a:rPr lang="en-GB" sz="1000" b="1" dirty="0"/>
              <a:t>NOTE: </a:t>
            </a:r>
            <a:r>
              <a:rPr lang="en-GB" sz="1000" dirty="0"/>
              <a:t>you can use SOC categories in the search box in </a:t>
            </a:r>
            <a:r>
              <a:rPr lang="en-GB" sz="1000" b="1" dirty="0"/>
              <a:t>MyWoW</a:t>
            </a:r>
            <a:r>
              <a:rPr lang="en-GB" sz="1000" dirty="0"/>
              <a:t> to get relevant example jobs </a:t>
            </a:r>
          </a:p>
          <a:p>
            <a:endParaRPr lang="en-GB" sz="500" b="0" dirty="0"/>
          </a:p>
          <a:p>
            <a:r>
              <a:rPr lang="en-GB" sz="1000" b="1" dirty="0"/>
              <a:t>SOURCE: </a:t>
            </a:r>
            <a:r>
              <a:rPr lang="en-GB" sz="1000" b="0" dirty="0"/>
              <a:t>Office or National Statistics (ONS) (2016) Standard Occupational Classification (SOC), available online at:  </a:t>
            </a:r>
            <a:r>
              <a:rPr lang="en-GB" sz="1000" dirty="0">
                <a:hlinkClick r:id="rId3"/>
              </a:rPr>
              <a:t>https://www.ons.gov.uk/methodology/classificationsandstandards/standardoccupationalclassificationsoc</a:t>
            </a:r>
            <a:r>
              <a:rPr lang="en-GB" sz="1000" dirty="0"/>
              <a:t> </a:t>
            </a:r>
            <a:br>
              <a:rPr lang="en-GB" sz="1000" dirty="0"/>
            </a:br>
            <a:r>
              <a:rPr lang="en-GB" sz="1000" dirty="0"/>
              <a:t>SOC 2020 Volume 1: structure and descriptions of unit groups, revisions can be found online at: </a:t>
            </a:r>
            <a:r>
              <a:rPr lang="en-GB" dirty="0">
                <a:hlinkClick r:id="rId4"/>
              </a:rPr>
              <a:t>https://www.ons.gov.uk/methodology/classificationsandstandards/standardoccupationalclassificationsoc/soc2020/soc2020volume1structureanddescriptionsofunitgroups#summary-of-the-changes-to-the-classification-structure-introduced-in-soc-2020</a:t>
            </a:r>
            <a:r>
              <a:rPr lang="en-GB" dirty="0"/>
              <a:t> (section 5 has a summary of changes)</a:t>
            </a:r>
            <a:endParaRPr lang="en-GB" sz="1000" b="1" dirty="0"/>
          </a:p>
          <a:p>
            <a:endParaRPr lang="en-GB" sz="1000" b="1" dirty="0"/>
          </a:p>
          <a:p>
            <a:r>
              <a:rPr lang="en-GB" sz="1000" b="1" dirty="0"/>
              <a:t>OTHER RESOURCES: </a:t>
            </a:r>
            <a:r>
              <a:rPr lang="en-GB" sz="1000" b="0" dirty="0"/>
              <a:t>ONS Occupational Coding Tool, available online at: </a:t>
            </a:r>
            <a:r>
              <a:rPr lang="en-GB" sz="1000" dirty="0">
                <a:hlinkClick r:id="rId5"/>
              </a:rPr>
              <a:t>https://onsdigital.github.io/dp-classification-tools/standard-occupational-classification/ONS_SOC_occupation_coding_tool.html</a:t>
            </a:r>
            <a:endParaRPr lang="en-GB" sz="1000" b="0" dirty="0"/>
          </a:p>
          <a:p>
            <a:endParaRPr lang="en-GB" dirty="0"/>
          </a:p>
        </p:txBody>
      </p:sp>
      <p:sp>
        <p:nvSpPr>
          <p:cNvPr id="4" name="Slide Number Placeholder 3"/>
          <p:cNvSpPr>
            <a:spLocks noGrp="1"/>
          </p:cNvSpPr>
          <p:nvPr>
            <p:ph type="sldNum" sz="quarter" idx="10"/>
          </p:nvPr>
        </p:nvSpPr>
        <p:spPr/>
        <p:txBody>
          <a:bodyPr/>
          <a:lstStyle/>
          <a:p>
            <a:fld id="{A68A168A-0AB5-7249-9EA0-71F7DF5A0CDF}" type="slidenum">
              <a:rPr lang="en-US" smtClean="0"/>
              <a:t>18</a:t>
            </a:fld>
            <a:endParaRPr lang="en-US"/>
          </a:p>
        </p:txBody>
      </p:sp>
    </p:spTree>
    <p:extLst>
      <p:ext uri="{BB962C8B-B14F-4D97-AF65-F5344CB8AC3E}">
        <p14:creationId xmlns:p14="http://schemas.microsoft.com/office/powerpoint/2010/main" val="18076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000" b="1" dirty="0"/>
              <a:t>Quick SIC Guide part 1</a:t>
            </a:r>
          </a:p>
          <a:p>
            <a:endParaRPr lang="en-GB" sz="500" b="1" dirty="0"/>
          </a:p>
          <a:p>
            <a:r>
              <a:rPr lang="en-GB" sz="1000" b="0" dirty="0"/>
              <a:t>SIC is used to help classify industries to make it easier to see labour market patterns and help us organise career data, for example, both SIC and SOC (Standard Occupational Classifications) are used in the digital architecture of My WoW. While you do not have to know everything about SIC to work with RSA and other LMI Data this can be a helpful as a quick reference when describing or exemplifying Industry LMI, and connecting to My WoW (despite some differences in terminology).</a:t>
            </a:r>
          </a:p>
          <a:p>
            <a:endParaRPr lang="en-GB" sz="1000" b="0" dirty="0"/>
          </a:p>
          <a:p>
            <a:r>
              <a:rPr lang="en-GB" sz="1000" b="0" dirty="0"/>
              <a:t>It can also be useful when navigating labour market data sets, use these slides and the sources as a reference when exploring data sets with SIC and SOC. </a:t>
            </a:r>
          </a:p>
          <a:p>
            <a:endParaRPr lang="en-GB" sz="1000" b="0" dirty="0"/>
          </a:p>
          <a:p>
            <a:r>
              <a:rPr lang="en-GB" sz="1000" b="1" u="none" dirty="0"/>
              <a:t>OTHER REOURCES: </a:t>
            </a:r>
          </a:p>
          <a:p>
            <a:r>
              <a:rPr lang="en-GB" sz="1000" b="0" dirty="0"/>
              <a:t>Office of National Statistics (ONS) </a:t>
            </a:r>
            <a:r>
              <a:rPr lang="en-GB" sz="1000" dirty="0">
                <a:hlinkClick r:id="rId3"/>
              </a:rPr>
              <a:t>https://www.ons.gov.uk/</a:t>
            </a:r>
            <a:endParaRPr lang="en-GB" sz="1000" b="0" u="sng" dirty="0"/>
          </a:p>
          <a:p>
            <a:r>
              <a:rPr lang="en-GB" sz="1000" b="0" u="none" dirty="0"/>
              <a:t>SIC Code Support search tool, available online at </a:t>
            </a:r>
            <a:r>
              <a:rPr lang="en-GB" sz="1000" dirty="0">
                <a:hlinkClick r:id="rId4"/>
              </a:rPr>
              <a:t>http://www.siccodesupport.co.uk/sic-division.php?division=03</a:t>
            </a:r>
            <a:r>
              <a:rPr lang="en-GB" sz="1000" dirty="0"/>
              <a:t> (drill down from one of the SIC ‘headline categories’ above to Division then Group to view the ‘explanation note of SIC Division’ and see full list of type of work involved)</a:t>
            </a:r>
          </a:p>
        </p:txBody>
      </p:sp>
      <p:sp>
        <p:nvSpPr>
          <p:cNvPr id="4" name="Slide Number Placeholder 3"/>
          <p:cNvSpPr>
            <a:spLocks noGrp="1"/>
          </p:cNvSpPr>
          <p:nvPr>
            <p:ph type="sldNum" sz="quarter" idx="10"/>
          </p:nvPr>
        </p:nvSpPr>
        <p:spPr/>
        <p:txBody>
          <a:bodyPr/>
          <a:lstStyle/>
          <a:p>
            <a:fld id="{A68A168A-0AB5-7249-9EA0-71F7DF5A0CDF}" type="slidenum">
              <a:rPr lang="en-US" smtClean="0"/>
              <a:t>19</a:t>
            </a:fld>
            <a:endParaRPr lang="en-US"/>
          </a:p>
        </p:txBody>
      </p:sp>
    </p:spTree>
    <p:extLst>
      <p:ext uri="{BB962C8B-B14F-4D97-AF65-F5344CB8AC3E}">
        <p14:creationId xmlns:p14="http://schemas.microsoft.com/office/powerpoint/2010/main" val="305462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000" b="1" dirty="0"/>
              <a:t>Quick SIC Guide page 2.</a:t>
            </a:r>
          </a:p>
          <a:p>
            <a:endParaRPr lang="en-GB" sz="500" b="1" dirty="0"/>
          </a:p>
          <a:p>
            <a:r>
              <a:rPr lang="en-GB" sz="1000" b="1" dirty="0"/>
              <a:t>NOTE: </a:t>
            </a:r>
            <a:r>
              <a:rPr lang="en-GB" sz="1000" b="0" dirty="0"/>
              <a:t>As My WoW data architecture is linked to SIC you can search by SIC category but as some categories have been combined in My WoW. Alternatively you can go into any Job Profile and click the ‘Job Category’ at the top of the profile to see a list of all jobs in that classification. </a:t>
            </a:r>
          </a:p>
          <a:p>
            <a:r>
              <a:rPr lang="en-GB" sz="1000" b="0" dirty="0"/>
              <a:t>See numbers by the </a:t>
            </a:r>
            <a:r>
              <a:rPr lang="en-GB" sz="1000" b="1" dirty="0"/>
              <a:t>My WoW: </a:t>
            </a:r>
            <a:r>
              <a:rPr lang="en-GB" sz="1000" b="0" dirty="0"/>
              <a:t>categories above for rough estimate of number of jobs in that category. </a:t>
            </a:r>
            <a:r>
              <a:rPr lang="en-GB" sz="1000" b="1" dirty="0"/>
              <a:t> </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For further detail see: </a:t>
            </a:r>
            <a:r>
              <a:rPr lang="en-GB" sz="1000" b="0" u="sng" dirty="0"/>
              <a:t>http://www.siccodesupport.co.uk/ </a:t>
            </a:r>
            <a:r>
              <a:rPr lang="en-GB" sz="1000" b="0" dirty="0"/>
              <a:t>and the Office of National Statistics (ONS) </a:t>
            </a:r>
            <a:r>
              <a:rPr lang="en-GB" sz="1000" b="0" u="sng" dirty="0"/>
              <a:t>https://www.ons.gov.uk/</a:t>
            </a:r>
          </a:p>
          <a:p>
            <a:endParaRPr lang="en-GB" dirty="0"/>
          </a:p>
        </p:txBody>
      </p:sp>
      <p:sp>
        <p:nvSpPr>
          <p:cNvPr id="4" name="Slide Number Placeholder 3"/>
          <p:cNvSpPr>
            <a:spLocks noGrp="1"/>
          </p:cNvSpPr>
          <p:nvPr>
            <p:ph type="sldNum" sz="quarter" idx="10"/>
          </p:nvPr>
        </p:nvSpPr>
        <p:spPr/>
        <p:txBody>
          <a:bodyPr/>
          <a:lstStyle/>
          <a:p>
            <a:fld id="{A68A168A-0AB5-7249-9EA0-71F7DF5A0CDF}" type="slidenum">
              <a:rPr lang="en-US" smtClean="0"/>
              <a:t>20</a:t>
            </a:fld>
            <a:endParaRPr lang="en-US"/>
          </a:p>
        </p:txBody>
      </p:sp>
    </p:spTree>
    <p:extLst>
      <p:ext uri="{BB962C8B-B14F-4D97-AF65-F5344CB8AC3E}">
        <p14:creationId xmlns:p14="http://schemas.microsoft.com/office/powerpoint/2010/main" val="249304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A168A-0AB5-7249-9EA0-71F7DF5A0CDF}" type="slidenum">
              <a:rPr lang="en-US" smtClean="0"/>
              <a:t>3</a:t>
            </a:fld>
            <a:endParaRPr lang="en-US"/>
          </a:p>
        </p:txBody>
      </p:sp>
    </p:spTree>
    <p:extLst>
      <p:ext uri="{BB962C8B-B14F-4D97-AF65-F5344CB8AC3E}">
        <p14:creationId xmlns:p14="http://schemas.microsoft.com/office/powerpoint/2010/main" val="77623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1" dirty="0">
                <a:solidFill>
                  <a:schemeClr val="tx1"/>
                </a:solidFill>
                <a:latin typeface="+mn-lt"/>
              </a:rPr>
              <a:t>These </a:t>
            </a:r>
            <a:r>
              <a:rPr lang="en-US" altLang="en-US" sz="1200" b="1" dirty="0">
                <a:solidFill>
                  <a:schemeClr val="tx1"/>
                </a:solidFill>
                <a:latin typeface="+mn-lt"/>
              </a:rPr>
              <a:t>Labour Market Information (LMI) to Career Management Information (CMI) slides operate as an LMI Toolkit for the Edinburgh and South East Scotland City Region to help you find and interpret evidence that can enhance Careers Information, Advice and Guidance (CIAG) delivery. </a:t>
            </a:r>
            <a:endParaRPr lang="en-GB" dirty="0"/>
          </a:p>
          <a:p>
            <a:endParaRPr lang="en-GB" dirty="0"/>
          </a:p>
          <a:p>
            <a:r>
              <a:rPr lang="en-GB" dirty="0"/>
              <a:t>The slide pack will introduce LMI use within the skills planning landscape. The purpose of this slide deck is to provide you with an introduction to the use of LMI and evidence in skills planning and provision, and to support you in your own use of the data and how it informs your everyday practice. </a:t>
            </a:r>
          </a:p>
          <a:p>
            <a:endParaRPr lang="en-GB" dirty="0"/>
          </a:p>
          <a:p>
            <a:r>
              <a:rPr lang="en-GB" dirty="0"/>
              <a:t>The slide deck covers:</a:t>
            </a:r>
          </a:p>
          <a:p>
            <a:endParaRPr lang="en-GB" dirty="0"/>
          </a:p>
          <a:p>
            <a:pPr marL="228600" indent="-228600">
              <a:buFont typeface="+mj-lt"/>
              <a:buAutoNum type="arabicPeriod"/>
            </a:pPr>
            <a:r>
              <a:rPr lang="en-GB" dirty="0"/>
              <a:t>What is Labour Market Information (LMI)?</a:t>
            </a:r>
          </a:p>
          <a:p>
            <a:pPr marL="228600" indent="-228600">
              <a:buFont typeface="+mj-lt"/>
              <a:buAutoNum type="arabicPeriod"/>
            </a:pPr>
            <a:r>
              <a:rPr lang="en-GB" dirty="0"/>
              <a:t>How does LMI translate into Career Management Information (CMI)</a:t>
            </a:r>
          </a:p>
          <a:p>
            <a:pPr marL="228600" indent="-228600">
              <a:buFont typeface="+mj-lt"/>
              <a:buAutoNum type="arabicPeriod"/>
            </a:pPr>
            <a:r>
              <a:rPr lang="en-GB" dirty="0"/>
              <a:t>How can we use LMI to plan for the future?</a:t>
            </a:r>
          </a:p>
          <a:p>
            <a:pPr marL="228600" indent="-228600">
              <a:buFont typeface="+mj-lt"/>
              <a:buAutoNum type="arabicPeriod"/>
            </a:pPr>
            <a:r>
              <a:rPr lang="en-GB" dirty="0"/>
              <a:t>How do we understand skills shortages, gaps and mismatches?</a:t>
            </a:r>
          </a:p>
          <a:p>
            <a:pPr marL="228600" indent="-228600">
              <a:buFont typeface="+mj-lt"/>
              <a:buAutoNum type="arabicPeriod"/>
            </a:pPr>
            <a:r>
              <a:rPr lang="en-GB" dirty="0"/>
              <a:t>What does this mean for employers and wider skills demand?</a:t>
            </a:r>
          </a:p>
          <a:p>
            <a:pPr marL="228600" indent="-228600">
              <a:buFont typeface="+mj-lt"/>
              <a:buAutoNum type="arabicPeriod"/>
            </a:pPr>
            <a:endParaRPr lang="en-GB" dirty="0"/>
          </a:p>
          <a:p>
            <a:pPr marL="0" indent="0">
              <a:buFont typeface="+mj-lt"/>
              <a:buNone/>
            </a:pPr>
            <a:r>
              <a:rPr lang="en-GB" dirty="0"/>
              <a:t>This Toolkit will use data from the Edinburgh and South East of Scotland City Region in the examples. It is important to note that data is update and renewed frequently and so the insight contained within this Toolkit may not be up to date. It is for this reason that you should use Toolkit to develop your understanding so that you can interpret the most up to date LMI available at the linked and recommended sources. </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4</a:t>
            </a:fld>
            <a:endParaRPr lang="en-GB"/>
          </a:p>
        </p:txBody>
      </p:sp>
    </p:spTree>
    <p:extLst>
      <p:ext uri="{BB962C8B-B14F-4D97-AF65-F5344CB8AC3E}">
        <p14:creationId xmlns:p14="http://schemas.microsoft.com/office/powerpoint/2010/main" val="6399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000" b="1" dirty="0"/>
              <a:t>GVA and Productivity from RSA Infographic – RSA infographics are updated monthly - this should guide your understanding on productivity as a labour market concept. </a:t>
            </a:r>
          </a:p>
          <a:p>
            <a:br>
              <a:rPr lang="en-GB" sz="1000" b="0" dirty="0"/>
            </a:br>
            <a:r>
              <a:rPr lang="en-GB" sz="1000" b="1" dirty="0"/>
              <a:t>EXAMPLE EDINBURGH AND SOUTH EAST SCOTLAND. </a:t>
            </a:r>
          </a:p>
          <a:p>
            <a:endParaRPr lang="en-US" sz="500" dirty="0"/>
          </a:p>
          <a:p>
            <a:r>
              <a:rPr lang="en-US" sz="500" dirty="0"/>
              <a:t>In 2020 Edinburgh and South East Scotland’s GVA was £38,365 million (30% of the Scottish total output). The GVA output of the region is anticipated to grow by 2.4% from 2020 to 2030,  which is marginally higher than the Scotland’s total forecast growth of 2.2%.</a:t>
            </a:r>
          </a:p>
          <a:p>
            <a:endParaRPr lang="en-US" sz="500" dirty="0"/>
          </a:p>
          <a:p>
            <a:r>
              <a:rPr lang="en-US" sz="500" dirty="0"/>
              <a:t>The productivity of the region in 2020 was £51,600 again, higher than the total for Scotland (£45,500). The productivity of the region has decreased from 2010 to 2020 by 4.9%, however, is expected to grow again by 1.8% by 2030. </a:t>
            </a:r>
          </a:p>
          <a:p>
            <a:endParaRPr lang="en-US" sz="500" dirty="0"/>
          </a:p>
          <a:p>
            <a:r>
              <a:rPr lang="en-US" sz="500" b="1" dirty="0"/>
              <a:t>GROSS VALUE ADDED (GVA): </a:t>
            </a:r>
            <a:r>
              <a:rPr lang="en-US" sz="500" b="0" dirty="0"/>
              <a:t>GVA is a measure of the increase in the value of the economy due to the production of goods and services. It gives a good indication of a regions economic performance and can be used compare the economic performance of different regions. It can also give an indication of sector performance across the region. For example, a region with high GVA may have a large financial and business services sector. </a:t>
            </a:r>
            <a:endParaRPr lang="en-US" sz="500" b="1" dirty="0"/>
          </a:p>
          <a:p>
            <a:endParaRPr lang="en-US" sz="500" dirty="0"/>
          </a:p>
          <a:p>
            <a:r>
              <a:rPr lang="en-US" b="1" dirty="0"/>
              <a:t>PRODUCTIVITY</a:t>
            </a:r>
            <a:r>
              <a:rPr lang="en-US" dirty="0"/>
              <a:t>: An increase in physical productivity causes an increase in the value of labour, which raises wages. Increased productivity can lift people out of poverty. Education or on-the-job training that increases worker productivity makes them more valuable to employers. Some sectors tend to have high productivity – production sector; professional, scientific and technical activities; financial and insurance activities; information and communication sector. Others such as - accommodation and food service activities; admin and support services; wholesale and retail trades - tend to have lower productivity rates.</a:t>
            </a:r>
          </a:p>
          <a:p>
            <a:endParaRPr lang="en-GB" altLang="en-US" sz="10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ea typeface="Geneva"/>
              </a:rPr>
              <a:t>SOURCES: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Office for National Statistics, Gross Value Added (GVA), available online at: </a:t>
            </a:r>
            <a:r>
              <a:rPr lang="en-GB" sz="1000" b="0" u="sng" dirty="0">
                <a:solidFill>
                  <a:srgbClr val="00B0F0"/>
                </a:solidFill>
              </a:rPr>
              <a:t>https://www.ons.gov.uk/economy/grossvalueaddedgva#:~:text=Regional%20gross%20value%20added%20is,comparing%20regions%20of%20different%20sizes.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dirty="0">
                <a:solidFill>
                  <a:srgbClr val="00B0F0"/>
                </a:solidFill>
              </a:rPr>
              <a:t>Office for National Statistics (2016) Productivity Handbook, available online at: </a:t>
            </a:r>
            <a:r>
              <a:rPr lang="en-GB" sz="1000" b="0" u="sng" dirty="0">
                <a:solidFill>
                  <a:srgbClr val="00B0F0"/>
                </a:solidFill>
              </a:rPr>
              <a:t>https://www.ons.gov.uk/economy/economicoutputandproductivity/productivitymeasures/methodologies/productivityhandbook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dirty="0">
                <a:solidFill>
                  <a:srgbClr val="00B0F0"/>
                </a:solidFill>
              </a:rPr>
              <a:t>Skills Development Scotland (2021) Regional Skills Assessments: Edinburgh and South East Scotland, available online at: </a:t>
            </a:r>
            <a:r>
              <a:rPr lang="en-GB" sz="1000" b="0" u="sng" dirty="0">
                <a:solidFill>
                  <a:srgbClr val="00B0F0"/>
                </a:solidFill>
              </a:rPr>
              <a:t>https://www.skillsdevelopmentscotland.co.uk/what-we-do/skills-planning/regional-skills-assessments/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u="sng" dirty="0">
              <a:solidFill>
                <a:srgbClr val="00B0F0"/>
              </a:solidFill>
            </a:endParaRPr>
          </a:p>
        </p:txBody>
      </p:sp>
      <p:sp>
        <p:nvSpPr>
          <p:cNvPr id="4" name="Slide Number Placeholder 3"/>
          <p:cNvSpPr>
            <a:spLocks noGrp="1"/>
          </p:cNvSpPr>
          <p:nvPr>
            <p:ph type="sldNum" sz="quarter" idx="10"/>
          </p:nvPr>
        </p:nvSpPr>
        <p:spPr/>
        <p:txBody>
          <a:bodyPr/>
          <a:lstStyle/>
          <a:p>
            <a:fld id="{A68A168A-0AB5-7249-9EA0-71F7DF5A0CDF}" type="slidenum">
              <a:rPr lang="en-US" smtClean="0"/>
              <a:t>5</a:t>
            </a:fld>
            <a:endParaRPr lang="en-US" dirty="0"/>
          </a:p>
        </p:txBody>
      </p:sp>
    </p:spTree>
    <p:extLst>
      <p:ext uri="{BB962C8B-B14F-4D97-AF65-F5344CB8AC3E}">
        <p14:creationId xmlns:p14="http://schemas.microsoft.com/office/powerpoint/2010/main" val="141225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Industry and employment across Edinburgh and South East Scotland </a:t>
            </a:r>
          </a:p>
          <a:p>
            <a:endParaRPr lang="en-GB" b="1" dirty="0"/>
          </a:p>
          <a:p>
            <a:r>
              <a:rPr lang="en-GB" sz="1000" b="1" dirty="0"/>
              <a:t>Industry – Top employing sectors/High growth sectors</a:t>
            </a:r>
          </a:p>
          <a:p>
            <a:r>
              <a:rPr lang="en-GB" sz="1000" b="1" dirty="0"/>
              <a:t>Employment – Current employment levels; projected future employment growth</a:t>
            </a:r>
          </a:p>
          <a:p>
            <a:endParaRPr lang="en-GB" b="1" dirty="0"/>
          </a:p>
          <a:p>
            <a:r>
              <a:rPr lang="en-GB" b="0" dirty="0"/>
              <a:t>It is important to consider available labour supply across a region as this gives an indication of the health of the labour market. From the example above, we can see that the impact of COVID-19 will result in a contraction in the labour market across the region. This is because physical distancing measures will have had an impact on many industries, such as arts, entertainment and recreation and, hospitality and restaurants. As a result, many people will have lost their jobs or have been made redundant.</a:t>
            </a:r>
          </a:p>
          <a:p>
            <a:endParaRPr lang="en-GB" b="0" dirty="0"/>
          </a:p>
          <a:p>
            <a:r>
              <a:rPr lang="en-GB" b="0" dirty="0"/>
              <a:t>However, as individuals reskill and seek out opportunities in sectors experiencing growth, the labour market is anticipated to recover. </a:t>
            </a:r>
          </a:p>
          <a:p>
            <a:endParaRPr lang="en-GB" b="0" dirty="0"/>
          </a:p>
          <a:p>
            <a:r>
              <a:rPr lang="en-GB" b="0" dirty="0"/>
              <a:t>You can find out more about the impact of COVID-19 on the labour market by exploring Skills Development Scotland regional skills assessments – where you can view LMI at a local authority level.</a:t>
            </a:r>
          </a:p>
          <a:p>
            <a:endParaRPr lang="en-GB" b="0" dirty="0"/>
          </a:p>
          <a:p>
            <a:r>
              <a:rPr lang="en-GB" b="1" dirty="0"/>
              <a:t>SOURCE: </a:t>
            </a:r>
          </a:p>
          <a:p>
            <a:r>
              <a:rPr lang="en-GB" b="0" dirty="0"/>
              <a:t>Skills Development Scotland (2021) Regional Skills Assessments: Edinburgh and South East Scotland, available online at: </a:t>
            </a:r>
            <a:r>
              <a:rPr lang="en-GB" b="0" u="sng" dirty="0"/>
              <a:t>https://www.skillsdevelopmentscotland.co.uk/media/47109/rsa-infographic-edinburgh-and-south-east-city-deal.pdf</a:t>
            </a:r>
          </a:p>
        </p:txBody>
      </p:sp>
      <p:sp>
        <p:nvSpPr>
          <p:cNvPr id="4" name="Slide Number Placeholder 3"/>
          <p:cNvSpPr>
            <a:spLocks noGrp="1"/>
          </p:cNvSpPr>
          <p:nvPr>
            <p:ph type="sldNum" sz="quarter" idx="5"/>
          </p:nvPr>
        </p:nvSpPr>
        <p:spPr/>
        <p:txBody>
          <a:bodyPr/>
          <a:lstStyle/>
          <a:p>
            <a:fld id="{A68A168A-0AB5-7249-9EA0-71F7DF5A0CDF}" type="slidenum">
              <a:rPr lang="en-US" smtClean="0"/>
              <a:t>6</a:t>
            </a:fld>
            <a:endParaRPr lang="en-US"/>
          </a:p>
        </p:txBody>
      </p:sp>
    </p:spTree>
    <p:extLst>
      <p:ext uri="{BB962C8B-B14F-4D97-AF65-F5344CB8AC3E}">
        <p14:creationId xmlns:p14="http://schemas.microsoft.com/office/powerpoint/2010/main" val="112621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US" sz="1000" b="1" i="0" kern="1200" dirty="0">
                <a:solidFill>
                  <a:schemeClr val="tx1"/>
                </a:solidFill>
                <a:effectLst/>
                <a:latin typeface="Arial" panose="020B0604020202020204" pitchFamily="34" charset="0"/>
                <a:ea typeface="+mn-ea"/>
                <a:cs typeface="Arial" panose="020B0604020202020204" pitchFamily="34" charset="0"/>
              </a:rPr>
              <a:t>To learn more about the Key Sectors in Scotland and their associated skills challenges and make-up you can use this interactive map. </a:t>
            </a:r>
          </a:p>
          <a:p>
            <a:pPr fontAlgn="base"/>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fontAlgn="base"/>
            <a:r>
              <a:rPr lang="en-US" sz="1000" b="1" i="0" kern="1200" dirty="0">
                <a:solidFill>
                  <a:schemeClr val="tx1"/>
                </a:solidFill>
                <a:effectLst/>
                <a:latin typeface="Arial" panose="020B0604020202020204" pitchFamily="34" charset="0"/>
                <a:ea typeface="+mn-ea"/>
                <a:cs typeface="Arial" panose="020B0604020202020204" pitchFamily="34" charset="0"/>
              </a:rPr>
              <a:t>Click on any Sector Box to go direct to individual SSA infographics </a:t>
            </a:r>
            <a:r>
              <a:rPr lang="en-US" sz="1000" b="0" i="0" kern="1200" dirty="0">
                <a:solidFill>
                  <a:schemeClr val="tx1"/>
                </a:solidFill>
                <a:effectLst/>
                <a:latin typeface="Arial" panose="020B0604020202020204" pitchFamily="34" charset="0"/>
                <a:ea typeface="+mn-ea"/>
                <a:cs typeface="Arial" panose="020B0604020202020204" pitchFamily="34" charset="0"/>
              </a:rPr>
              <a:t>(or see Source)</a:t>
            </a:r>
          </a:p>
          <a:p>
            <a:pPr fontAlgn="base"/>
            <a:r>
              <a:rPr lang="en-US" sz="1000" b="1" i="0" kern="1200" dirty="0">
                <a:solidFill>
                  <a:schemeClr val="tx1"/>
                </a:solidFill>
                <a:effectLst/>
                <a:latin typeface="Arial" panose="020B0604020202020204" pitchFamily="34" charset="0"/>
                <a:ea typeface="+mn-ea"/>
                <a:cs typeface="Arial" panose="020B0604020202020204" pitchFamily="34" charset="0"/>
              </a:rPr>
              <a:t>New Infographics </a:t>
            </a:r>
            <a:r>
              <a:rPr lang="en-US" sz="1000" b="0" i="0" kern="1200" dirty="0">
                <a:solidFill>
                  <a:schemeClr val="tx1"/>
                </a:solidFill>
                <a:effectLst/>
                <a:latin typeface="Arial" panose="020B0604020202020204" pitchFamily="34" charset="0"/>
                <a:ea typeface="+mn-ea"/>
                <a:cs typeface="Arial" panose="020B0604020202020204" pitchFamily="34" charset="0"/>
              </a:rPr>
              <a:t>- Sectoral Skills Assessments (SSAs) look at current and future skills demand in the Key Sectors across Scotland. They offer a high-level evidence base focused on the future challenges and ambitions of each sector. The SSA Infographics focus on:</a:t>
            </a:r>
          </a:p>
          <a:p>
            <a:pPr marL="171450" indent="-171450" fontAlgn="base">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The Economy</a:t>
            </a:r>
          </a:p>
          <a:p>
            <a:pPr marL="171450" indent="-171450" fontAlgn="base">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Employment</a:t>
            </a:r>
          </a:p>
          <a:p>
            <a:pPr marL="171450" indent="-171450" fontAlgn="base">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Vacancies</a:t>
            </a:r>
          </a:p>
          <a:p>
            <a:pPr marL="171450" indent="-171450" fontAlgn="base">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Future Job Openings</a:t>
            </a:r>
          </a:p>
          <a:p>
            <a:pPr marL="171450" indent="-171450" fontAlgn="base">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Skills Shortages and Gaps.</a:t>
            </a:r>
          </a:p>
          <a:p>
            <a:pPr fontAlgn="base"/>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fontAlgn="base"/>
            <a:r>
              <a:rPr lang="en-US" sz="1000" b="1" i="0" kern="1200" dirty="0">
                <a:solidFill>
                  <a:schemeClr val="tx1"/>
                </a:solidFill>
                <a:effectLst/>
                <a:latin typeface="Arial" panose="020B0604020202020204" pitchFamily="34" charset="0"/>
                <a:ea typeface="+mn-ea"/>
                <a:cs typeface="Arial" panose="020B0604020202020204" pitchFamily="34" charset="0"/>
              </a:rPr>
              <a:t>NOTE: </a:t>
            </a:r>
            <a:r>
              <a:rPr lang="en-US" sz="1000" b="0" i="0" kern="1200" dirty="0">
                <a:solidFill>
                  <a:schemeClr val="tx1"/>
                </a:solidFill>
                <a:effectLst/>
                <a:latin typeface="Arial" panose="020B0604020202020204" pitchFamily="34" charset="0"/>
                <a:ea typeface="+mn-ea"/>
                <a:cs typeface="Arial" panose="020B0604020202020204" pitchFamily="34" charset="0"/>
              </a:rPr>
              <a:t>A section on Brexit has also been added to specific sectors (Tourism and Food and Drink) to highlight areas that are potentially most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5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ea typeface="Geneva"/>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ea typeface="Geneva"/>
              </a:rPr>
              <a:t>Skills Development Scotland, What We Do, Skills Planning </a:t>
            </a:r>
            <a:r>
              <a:rPr lang="en-GB" altLang="en-US" sz="1000" b="1" dirty="0">
                <a:ea typeface="Geneva"/>
              </a:rPr>
              <a:t>- </a:t>
            </a:r>
            <a:r>
              <a:rPr lang="en-GB" altLang="en-US" sz="1000" b="0" dirty="0">
                <a:ea typeface="Geneva"/>
              </a:rPr>
              <a:t>Sectoral Skills Assessment, available online at: </a:t>
            </a:r>
            <a:r>
              <a:rPr lang="en-GB" altLang="en-US" sz="1000" b="0" u="sng" dirty="0">
                <a:ea typeface="Geneva"/>
              </a:rPr>
              <a:t>https://www.skillsdevelopmentscotland.co.uk/what-we-do/skills-planning-alignment/sectoral-skills-assessments/ </a:t>
            </a:r>
            <a:endParaRPr lang="en-GB" u="sng" dirty="0"/>
          </a:p>
        </p:txBody>
      </p:sp>
      <p:sp>
        <p:nvSpPr>
          <p:cNvPr id="4" name="Slide Number Placeholder 3"/>
          <p:cNvSpPr>
            <a:spLocks noGrp="1"/>
          </p:cNvSpPr>
          <p:nvPr>
            <p:ph type="sldNum" sz="quarter" idx="10"/>
          </p:nvPr>
        </p:nvSpPr>
        <p:spPr/>
        <p:txBody>
          <a:bodyPr/>
          <a:lstStyle/>
          <a:p>
            <a:fld id="{A68A168A-0AB5-7249-9EA0-71F7DF5A0CDF}" type="slidenum">
              <a:rPr lang="en-US" smtClean="0"/>
              <a:t>7</a:t>
            </a:fld>
            <a:endParaRPr lang="en-US"/>
          </a:p>
        </p:txBody>
      </p:sp>
    </p:spTree>
    <p:extLst>
      <p:ext uri="{BB962C8B-B14F-4D97-AF65-F5344CB8AC3E}">
        <p14:creationId xmlns:p14="http://schemas.microsoft.com/office/powerpoint/2010/main" val="294696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ea typeface="Geneva"/>
              </a:rPr>
              <a:t>It is useful to be aware of the make up of the local economy - what businesses and industries are based here. This can help us see likely demand in terms of skills and qualifications, it can also help us see where there may be a need to seek opportunities out with the local area or a need to support business start-up to local labour shortage. </a:t>
            </a:r>
          </a:p>
          <a:p>
            <a:endParaRPr lang="en-GB" altLang="en-US" sz="1000" b="0" dirty="0">
              <a:ea typeface="Geneva"/>
            </a:endParaRPr>
          </a:p>
          <a:p>
            <a:r>
              <a:rPr lang="en-GB" altLang="en-US" sz="1000" b="1" dirty="0">
                <a:ea typeface="Geneva"/>
              </a:rPr>
              <a:t>For example, </a:t>
            </a:r>
            <a:r>
              <a:rPr lang="en-GB" altLang="en-US" sz="1000" b="0" dirty="0">
                <a:ea typeface="Geneva"/>
              </a:rPr>
              <a:t>The Scottish Borders has an above average business density and above average levels of self-employment at 22.7% - compared to the Midlothian rate of 7.0%. Scottish Borders has consistently had above average levels of self employment, which has gradually increased over the last 10 years.</a:t>
            </a:r>
          </a:p>
          <a:p>
            <a:endParaRPr lang="en-GB" altLang="en-US" sz="1000" b="0" i="1" dirty="0">
              <a:ea typeface="Geneva"/>
            </a:endParaRPr>
          </a:p>
          <a:p>
            <a:r>
              <a:rPr lang="en-GB" altLang="en-US" sz="1000" b="0" i="0" dirty="0">
                <a:ea typeface="Geneva"/>
              </a:rPr>
              <a:t>The Scottish Borders also had the lowest pay for FT equivalent workers in 2020, compared to other regions in the City Deal and across all regions, women continued to have lower paid salaries than men. This is likely due to the sectors and industries across the region that make up the local economy. </a:t>
            </a:r>
          </a:p>
          <a:p>
            <a:endParaRPr lang="en-GB" altLang="en-US" sz="1000" b="0" i="0" dirty="0">
              <a:ea typeface="Geneva"/>
            </a:endParaRPr>
          </a:p>
          <a:p>
            <a:r>
              <a:rPr lang="en-GB" altLang="en-US" sz="1000" b="0" i="0" dirty="0">
                <a:ea typeface="Geneva"/>
              </a:rPr>
              <a:t>It also worth considering alternative types of economic performance indicators across local and national geographies. To explore new data sets, you can see the source provided below, or check the footnotes and references in any of the resources you are using. </a:t>
            </a:r>
          </a:p>
          <a:p>
            <a:endParaRPr lang="en-GB" altLang="en-US" sz="10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ea typeface="Geneva"/>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t>Annual Population Survey (December 2020), Accessed NOMIS.</a:t>
            </a:r>
            <a:endParaRPr lang="en-GB" sz="1000" b="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t>UK Business Counts – enterprises by industry and employment size band (2020) Accessed NOMIS.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a:t>* It is worth familiarising yourself with statistical records found on the Office For National Statistics, National Records of Scotland, NOMIS and the Scottish Government to name a few. </a:t>
            </a:r>
            <a:endParaRPr lang="en-GB" sz="1000" b="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baseline="0" dirty="0"/>
          </a:p>
        </p:txBody>
      </p:sp>
      <p:sp>
        <p:nvSpPr>
          <p:cNvPr id="4" name="Slide Number Placeholder 3"/>
          <p:cNvSpPr>
            <a:spLocks noGrp="1"/>
          </p:cNvSpPr>
          <p:nvPr>
            <p:ph type="sldNum" sz="quarter" idx="10"/>
          </p:nvPr>
        </p:nvSpPr>
        <p:spPr/>
        <p:txBody>
          <a:bodyPr/>
          <a:lstStyle/>
          <a:p>
            <a:fld id="{A68A168A-0AB5-7249-9EA0-71F7DF5A0CDF}" type="slidenum">
              <a:rPr lang="en-US" smtClean="0"/>
              <a:t>8</a:t>
            </a:fld>
            <a:endParaRPr lang="en-US"/>
          </a:p>
        </p:txBody>
      </p:sp>
    </p:spTree>
    <p:extLst>
      <p:ext uri="{BB962C8B-B14F-4D97-AF65-F5344CB8AC3E}">
        <p14:creationId xmlns:p14="http://schemas.microsoft.com/office/powerpoint/2010/main" val="207701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000" b="1" dirty="0"/>
              <a:t>EXPLANATORY LMI </a:t>
            </a:r>
          </a:p>
          <a:p>
            <a:endParaRPr lang="en-GB" sz="500" b="0" dirty="0"/>
          </a:p>
          <a:p>
            <a:r>
              <a:rPr lang="en-GB" sz="1000" b="0" dirty="0"/>
              <a:t>Growth Sectors are those selected by the Scottish government as having the potential to grow making Scotland more economically competitive (high GVA). The Government supports these sectors with financial investment and investment in creating more pathways into the sector – foundation apprenticeships, college and university courses, graduate apprenticeships, work-based qualifications, etc. This can create more, and better, opportunities for people working or starting a business in Scotland - better paid, more job opportunities, opportunities at higher professional levels and opportunities for progression.</a:t>
            </a:r>
          </a:p>
          <a:p>
            <a:endParaRPr lang="en-GB" sz="500" b="0" dirty="0"/>
          </a:p>
          <a:p>
            <a:r>
              <a:rPr lang="en-GB" sz="1000" b="1" dirty="0"/>
              <a:t>What is needed: </a:t>
            </a:r>
            <a:r>
              <a:rPr lang="en-GB" sz="1000" b="0" dirty="0"/>
              <a:t>in order to grow, these sectors needs the right elements. Skills Supply – recruiting people with the right skills and qualifications, alongside upskilling of the workforce. If there is an issue with this Supply, it can mean the sector can’t grow – therefore growth sectors may also show forecast decline as Skills Supply and Skills Demand are not fully aligned. Forecasts give us a chance to address predicted Skills mismatches. </a:t>
            </a:r>
          </a:p>
          <a:p>
            <a:endParaRPr lang="en-GB" sz="1000" b="0" dirty="0"/>
          </a:p>
          <a:p>
            <a:r>
              <a:rPr lang="en-GB" sz="1000" b="0" dirty="0"/>
              <a:t>It is also important that we consider local growth sectors to ensure that we are providing local industries with the right skills to ensure that the region experiences economic and social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ea typeface="Geneva"/>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baseline="30000" dirty="0">
                <a:ea typeface="Geneva"/>
              </a:rPr>
              <a:t>1</a:t>
            </a:r>
            <a:r>
              <a:rPr lang="en-GB" altLang="en-US" sz="1000" b="0" baseline="0" dirty="0">
                <a:ea typeface="Geneva"/>
              </a:rPr>
              <a:t>Scottish Government (2015) Scotland’s Economic Strategy, available online:</a:t>
            </a:r>
            <a:r>
              <a:rPr lang="en-GB" altLang="en-US" sz="1000" b="0" u="sng" baseline="0" dirty="0">
                <a:ea typeface="Geneva"/>
              </a:rPr>
              <a:t> https://www.gov.scot/publications/scotlands-economic-strategy/</a:t>
            </a:r>
            <a:endParaRPr lang="en-GB" altLang="en-US" sz="1000" b="0" u="sng" baseline="30000"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t>2</a:t>
            </a:r>
            <a:r>
              <a:rPr lang="en-US" sz="1000" b="0" baseline="0" dirty="0"/>
              <a:t>Source: Scottish Government, ONS (2018) (Business Register and Employment Survey (BRES), Accessed via NOMIS</a:t>
            </a:r>
            <a:endParaRPr lang="en-GB" sz="10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dirty="0"/>
          </a:p>
          <a:p>
            <a:r>
              <a:rPr lang="en-GB" sz="1000" b="1" dirty="0"/>
              <a:t>OTHER RESOURCES: </a:t>
            </a:r>
          </a:p>
          <a:p>
            <a:r>
              <a:rPr lang="en-GB" sz="1000" dirty="0"/>
              <a:t>Scottish Government (2021) Growth Sector Statistics, available online: </a:t>
            </a:r>
            <a:r>
              <a:rPr lang="en-GB" sz="1000" u="sng" dirty="0"/>
              <a:t>https://www.gov.scot/publications/growth-sector-statistics/</a:t>
            </a:r>
          </a:p>
          <a:p>
            <a:r>
              <a:rPr lang="en-GB" sz="1000" dirty="0"/>
              <a:t>Scottish Enterprise, Growth sector videos </a:t>
            </a:r>
            <a:r>
              <a:rPr lang="en-GB" sz="1000" dirty="0">
                <a:hlinkClick r:id="rId3"/>
              </a:rPr>
              <a:t>https://www.scotland.org/business/growth-sectors</a:t>
            </a:r>
            <a:endParaRPr lang="en-GB" sz="1000" dirty="0"/>
          </a:p>
          <a:p>
            <a:r>
              <a:rPr lang="en-GB" sz="1000" dirty="0"/>
              <a:t>Office for National Statistics, NOMIS – </a:t>
            </a:r>
            <a:r>
              <a:rPr lang="en-GB" sz="1000" u="sng" dirty="0"/>
              <a:t>Official Labour Market Statistics, accessed here: https://www.nomisweb.co.uk/</a:t>
            </a:r>
          </a:p>
        </p:txBody>
      </p:sp>
      <p:sp>
        <p:nvSpPr>
          <p:cNvPr id="4" name="Slide Number Placeholder 3"/>
          <p:cNvSpPr>
            <a:spLocks noGrp="1"/>
          </p:cNvSpPr>
          <p:nvPr>
            <p:ph type="sldNum" sz="quarter" idx="10"/>
          </p:nvPr>
        </p:nvSpPr>
        <p:spPr/>
        <p:txBody>
          <a:bodyPr/>
          <a:lstStyle/>
          <a:p>
            <a:fld id="{A68A168A-0AB5-7249-9EA0-71F7DF5A0CDF}" type="slidenum">
              <a:rPr lang="en-US" smtClean="0"/>
              <a:t>9</a:t>
            </a:fld>
            <a:endParaRPr lang="en-US"/>
          </a:p>
        </p:txBody>
      </p:sp>
    </p:spTree>
    <p:extLst>
      <p:ext uri="{BB962C8B-B14F-4D97-AF65-F5344CB8AC3E}">
        <p14:creationId xmlns:p14="http://schemas.microsoft.com/office/powerpoint/2010/main" val="64724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EXAMPLE EDINBURGH CITY.</a:t>
            </a:r>
            <a:r>
              <a:rPr lang="en-GB" sz="1000" dirty="0"/>
              <a:t> For other local information see the Data Matrix.</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The value of Growth Sectors to a local area is only partially about the number of people they employ. Growth sectors are also important because of Gross Value Added (GVA). </a:t>
            </a:r>
            <a:r>
              <a:rPr lang="en-GB" sz="1000" b="0" dirty="0"/>
              <a:t>GVA is money made by a company/ industry after production costs. We measure this because it feeds back into the local economy through wages, taxes, projects, work experience and apprenticeship opportunities etc. If these sectors grow it benefits the whole local economy. In order to grow there need to be close working between ‘Demand’, what employers and industry need, and ‘Supply’, people prepare for and entering the world of work. Entrepreneurship is particularly important for Growth Sectors </a:t>
            </a:r>
            <a:r>
              <a:rPr lang="en-GB" sz="1000" b="1" dirty="0"/>
              <a:t>as almost half (44%) of growth sector enterprises in Edinburgh are one person businesses</a:t>
            </a:r>
            <a:r>
              <a:rPr lang="en-GB" sz="1000" b="0" dirty="0"/>
              <a:t>.</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GVA per head </a:t>
            </a:r>
            <a:r>
              <a:rPr lang="en-US" sz="1000" dirty="0"/>
              <a:t>(though not all average data for Scotland available). The Creative Sector GVA per head is substantially above the average though it has half the jobs. Factors like this would need to be explored in more depth by those trying to align Skills Supply and Demand and the best use of resources, for example, investment in additional routes into creative careers or to sustainable tourism. </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0" kern="1200" dirty="0">
                <a:solidFill>
                  <a:schemeClr val="tx1"/>
                </a:solidFill>
                <a:effectLst/>
                <a:latin typeface="Arial" panose="020B0604020202020204" pitchFamily="34" charset="0"/>
                <a:ea typeface="+mn-ea"/>
                <a:cs typeface="Arial" panose="020B0604020202020204" pitchFamily="34" charset="0"/>
              </a:rPr>
              <a:t>About Gross Value Added (GVA): </a:t>
            </a:r>
            <a:r>
              <a:rPr lang="en-US" sz="700" b="0" i="0" kern="1200" dirty="0">
                <a:solidFill>
                  <a:schemeClr val="tx1"/>
                </a:solidFill>
                <a:effectLst/>
                <a:latin typeface="Arial" panose="020B0604020202020204" pitchFamily="34" charset="0"/>
                <a:ea typeface="+mn-ea"/>
                <a:cs typeface="Arial" panose="020B0604020202020204" pitchFamily="34" charset="0"/>
              </a:rPr>
              <a:t>in economics GVA is the measure of the value of </a:t>
            </a:r>
            <a:r>
              <a:rPr lang="en-US" sz="700" b="0" i="0" u="none" strike="noStrike" kern="1200" dirty="0">
                <a:solidFill>
                  <a:schemeClr val="tx1"/>
                </a:solidFill>
                <a:effectLst/>
                <a:latin typeface="Arial" panose="020B0604020202020204" pitchFamily="34" charset="0"/>
                <a:ea typeface="+mn-ea"/>
                <a:cs typeface="Arial" panose="020B0604020202020204" pitchFamily="34" charset="0"/>
              </a:rPr>
              <a:t>goods and services</a:t>
            </a:r>
            <a:r>
              <a:rPr lang="en-US" sz="700" b="0" i="0" kern="1200" dirty="0">
                <a:solidFill>
                  <a:schemeClr val="tx1"/>
                </a:solidFill>
                <a:effectLst/>
                <a:latin typeface="Arial" panose="020B0604020202020204" pitchFamily="34" charset="0"/>
                <a:ea typeface="+mn-ea"/>
                <a:cs typeface="Arial" panose="020B0604020202020204" pitchFamily="34" charset="0"/>
              </a:rPr>
              <a:t> produced in an area, industry or sector. GVA is the grand total of all revenues/income, from final sales once production and operating costs are removed. Those incomes are then used to cover expenses (wages &amp; salaries, dividends), savings (profits, depreciation), and (indirect) taxes. High and growing GVA often links to improved the local opportunities, wealth and wellbeing.</a:t>
            </a:r>
            <a:r>
              <a:rPr lang="en-GB" sz="700" b="1" i="0" kern="1200" dirty="0">
                <a:solidFill>
                  <a:schemeClr val="tx1"/>
                </a:solidFill>
                <a:effectLst/>
                <a:latin typeface="Arial" panose="020B0604020202020204" pitchFamily="34" charset="0"/>
                <a:ea typeface="+mn-ea"/>
                <a:cs typeface="Arial" panose="020B0604020202020204" pitchFamily="34" charset="0"/>
              </a:rPr>
              <a:t> </a:t>
            </a:r>
            <a:r>
              <a:rPr lang="en-GB" sz="700" b="1" dirty="0"/>
              <a:t>Scottish parliament Guide to GVA </a:t>
            </a:r>
            <a:r>
              <a:rPr lang="en-GB" sz="700" dirty="0">
                <a:hlinkClick r:id="rId3"/>
              </a:rPr>
              <a:t>https://sp-bpr-en-prod-cdnep.azureedge.net/published/2018/2/23/A-Guide-to-Gross-Value-Added--GVA--in-Scotland/SB%2018-15.pdf</a:t>
            </a: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dirty="0"/>
              <a:t>GVA cannot be used to compare standards of living as it does no consider regional contexts, such as taxes, benefits and does not show gross disposable income of households. </a:t>
            </a:r>
            <a:endParaRPr lang="en-GB" sz="5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6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600" b="1" dirty="0">
                <a:ea typeface="Geneva"/>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Scottish Government (2021) Growth Sector Statistics, available online: </a:t>
            </a:r>
            <a:r>
              <a:rPr lang="en-GB" sz="800" u="sng" dirty="0"/>
              <a:t>https://www.gov.scot/publications/growth-sector-statistics/</a:t>
            </a:r>
            <a:endParaRPr lang="en-GB" altLang="en-US" sz="6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600" b="1" dirty="0">
                <a:ea typeface="Geneva"/>
              </a:rPr>
              <a:t>Regional Skills Assessment Data Matrix Tool, Skills Demand, available online: </a:t>
            </a:r>
            <a:r>
              <a:rPr lang="en-GB" sz="600" b="0" dirty="0">
                <a:hlinkClick r:id="rId4"/>
              </a:rPr>
              <a:t>https://www.skillsdevelopmentscotland.co.uk/what-we-do/skills-planning/regional-skills-assessments/</a:t>
            </a:r>
            <a:endParaRPr lang="en-GB" sz="6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Scottish Government Growth Sector Briefings (July 2019),</a:t>
            </a:r>
            <a:r>
              <a:rPr lang="en-GB" sz="800" dirty="0"/>
              <a:t> </a:t>
            </a:r>
            <a:r>
              <a:rPr lang="en-GB" sz="800" b="1" i="0" dirty="0"/>
              <a:t>available online</a:t>
            </a:r>
            <a:r>
              <a:rPr lang="en-GB" sz="800" dirty="0"/>
              <a:t>: </a:t>
            </a:r>
            <a:r>
              <a:rPr lang="en-GB" sz="800" dirty="0">
                <a:hlinkClick r:id="rId5"/>
              </a:rPr>
              <a:t>https://www2.gov.scot/Topics/Statistics/Browse/Business/Publications/GrowthSectors/Briefings</a:t>
            </a:r>
            <a:endParaRPr lang="en-US" sz="500" dirty="0"/>
          </a:p>
        </p:txBody>
      </p:sp>
      <p:sp>
        <p:nvSpPr>
          <p:cNvPr id="4" name="Slide Number Placeholder 3"/>
          <p:cNvSpPr>
            <a:spLocks noGrp="1"/>
          </p:cNvSpPr>
          <p:nvPr>
            <p:ph type="sldNum" sz="quarter" idx="5"/>
          </p:nvPr>
        </p:nvSpPr>
        <p:spPr/>
        <p:txBody>
          <a:bodyPr/>
          <a:lstStyle/>
          <a:p>
            <a:fld id="{A68A168A-0AB5-7249-9EA0-71F7DF5A0CDF}" type="slidenum">
              <a:rPr lang="en-US" smtClean="0"/>
              <a:t>10</a:t>
            </a:fld>
            <a:endParaRPr lang="en-US"/>
          </a:p>
        </p:txBody>
      </p:sp>
    </p:spTree>
    <p:extLst>
      <p:ext uri="{BB962C8B-B14F-4D97-AF65-F5344CB8AC3E}">
        <p14:creationId xmlns:p14="http://schemas.microsoft.com/office/powerpoint/2010/main" val="233179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D0503-394C-43E2-89CA-440DFA1BF40E}" type="datetimeFigureOut">
              <a:rPr lang="en-GB" smtClean="0"/>
              <a:pPr/>
              <a:t>19/05/2021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D0503-394C-43E2-89CA-440DFA1BF40E}" type="datetimeFigureOut">
              <a:rPr lang="en-GB" smtClean="0"/>
              <a:pPr/>
              <a:t>19/05/2021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D589-7317-49A9-B911-C562C699BB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svg"/><Relationship Id="rId3" Type="http://schemas.openxmlformats.org/officeDocument/2006/relationships/chart" Target="../charts/chart1.xml"/><Relationship Id="rId7" Type="http://schemas.openxmlformats.org/officeDocument/2006/relationships/image" Target="../media/image24.svg"/><Relationship Id="rId12" Type="http://schemas.openxmlformats.org/officeDocument/2006/relationships/image" Target="../media/image109.png"/><Relationship Id="rId17" Type="http://schemas.openxmlformats.org/officeDocument/2006/relationships/image" Target="../media/image114.svg"/><Relationship Id="rId2" Type="http://schemas.openxmlformats.org/officeDocument/2006/relationships/notesSlide" Target="../notesSlides/notesSlide9.xml"/><Relationship Id="rId16"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08.svg"/><Relationship Id="rId5" Type="http://schemas.openxmlformats.org/officeDocument/2006/relationships/image" Target="../media/image76.svg"/><Relationship Id="rId15" Type="http://schemas.openxmlformats.org/officeDocument/2006/relationships/image" Target="../media/image112.svg"/><Relationship Id="rId10" Type="http://schemas.openxmlformats.org/officeDocument/2006/relationships/image" Target="../media/image107.png"/><Relationship Id="rId4" Type="http://schemas.openxmlformats.org/officeDocument/2006/relationships/image" Target="../media/image75.png"/><Relationship Id="rId9" Type="http://schemas.openxmlformats.org/officeDocument/2006/relationships/image" Target="../media/image106.svg"/><Relationship Id="rId14" Type="http://schemas.openxmlformats.org/officeDocument/2006/relationships/image" Target="../media/image1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0.svg"/><Relationship Id="rId13" Type="http://schemas.openxmlformats.org/officeDocument/2006/relationships/image" Target="../media/image123.png"/><Relationship Id="rId18" Type="http://schemas.openxmlformats.org/officeDocument/2006/relationships/image" Target="../media/image128.svg"/><Relationship Id="rId3" Type="http://schemas.openxmlformats.org/officeDocument/2006/relationships/image" Target="../media/image115.png"/><Relationship Id="rId21" Type="http://schemas.openxmlformats.org/officeDocument/2006/relationships/image" Target="../media/image131.png"/><Relationship Id="rId7" Type="http://schemas.openxmlformats.org/officeDocument/2006/relationships/image" Target="../media/image119.png"/><Relationship Id="rId12" Type="http://schemas.openxmlformats.org/officeDocument/2006/relationships/image" Target="../media/image122.svg"/><Relationship Id="rId17" Type="http://schemas.openxmlformats.org/officeDocument/2006/relationships/image" Target="../media/image127.png"/><Relationship Id="rId2" Type="http://schemas.openxmlformats.org/officeDocument/2006/relationships/notesSlide" Target="../notesSlides/notesSlide10.xml"/><Relationship Id="rId16" Type="http://schemas.openxmlformats.org/officeDocument/2006/relationships/image" Target="../media/image126.svg"/><Relationship Id="rId20" Type="http://schemas.openxmlformats.org/officeDocument/2006/relationships/image" Target="../media/image130.svg"/><Relationship Id="rId1" Type="http://schemas.openxmlformats.org/officeDocument/2006/relationships/slideLayout" Target="../slideLayouts/slideLayout2.xml"/><Relationship Id="rId6" Type="http://schemas.openxmlformats.org/officeDocument/2006/relationships/image" Target="../media/image118.svg"/><Relationship Id="rId11" Type="http://schemas.openxmlformats.org/officeDocument/2006/relationships/image" Target="../media/image121.png"/><Relationship Id="rId24" Type="http://schemas.openxmlformats.org/officeDocument/2006/relationships/image" Target="../media/image134.svg"/><Relationship Id="rId5" Type="http://schemas.openxmlformats.org/officeDocument/2006/relationships/image" Target="../media/image117.png"/><Relationship Id="rId15" Type="http://schemas.openxmlformats.org/officeDocument/2006/relationships/image" Target="../media/image125.png"/><Relationship Id="rId23" Type="http://schemas.openxmlformats.org/officeDocument/2006/relationships/image" Target="../media/image133.png"/><Relationship Id="rId10" Type="http://schemas.openxmlformats.org/officeDocument/2006/relationships/image" Target="../media/image34.svg"/><Relationship Id="rId19" Type="http://schemas.openxmlformats.org/officeDocument/2006/relationships/image" Target="../media/image129.png"/><Relationship Id="rId4" Type="http://schemas.openxmlformats.org/officeDocument/2006/relationships/image" Target="../media/image116.svg"/><Relationship Id="rId9" Type="http://schemas.openxmlformats.org/officeDocument/2006/relationships/image" Target="../media/image33.png"/><Relationship Id="rId14" Type="http://schemas.openxmlformats.org/officeDocument/2006/relationships/image" Target="../media/image124.svg"/><Relationship Id="rId22" Type="http://schemas.openxmlformats.org/officeDocument/2006/relationships/image" Target="../media/image132.svg"/></Relationships>
</file>

<file path=ppt/slides/_rels/slide1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13.xml.rels><?xml version="1.0" encoding="UTF-8" standalone="yes"?>
<Relationships xmlns="http://schemas.openxmlformats.org/package/2006/relationships"><Relationship Id="rId3" Type="http://schemas.openxmlformats.org/officeDocument/2006/relationships/image" Target="../media/image138.png"/><Relationship Id="rId7"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1.svg"/><Relationship Id="rId5" Type="http://schemas.openxmlformats.org/officeDocument/2006/relationships/image" Target="../media/image140.png"/><Relationship Id="rId4" Type="http://schemas.openxmlformats.org/officeDocument/2006/relationships/image" Target="../media/image139.svg"/></Relationships>
</file>

<file path=ppt/slides/_rels/slide14.xml.rels><?xml version="1.0" encoding="UTF-8" standalone="yes"?>
<Relationships xmlns="http://schemas.openxmlformats.org/package/2006/relationships"><Relationship Id="rId8" Type="http://schemas.openxmlformats.org/officeDocument/2006/relationships/image" Target="../media/image147.svg"/><Relationship Id="rId13" Type="http://schemas.openxmlformats.org/officeDocument/2006/relationships/image" Target="../media/image152.png"/><Relationship Id="rId3" Type="http://schemas.openxmlformats.org/officeDocument/2006/relationships/image" Target="../media/image142.png"/><Relationship Id="rId7" Type="http://schemas.openxmlformats.org/officeDocument/2006/relationships/image" Target="../media/image146.png"/><Relationship Id="rId12" Type="http://schemas.openxmlformats.org/officeDocument/2006/relationships/image" Target="../media/image15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5.sv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svg"/><Relationship Id="rId4" Type="http://schemas.openxmlformats.org/officeDocument/2006/relationships/image" Target="../media/image143.svg"/><Relationship Id="rId9" Type="http://schemas.openxmlformats.org/officeDocument/2006/relationships/image" Target="../media/image148.png"/><Relationship Id="rId14" Type="http://schemas.openxmlformats.org/officeDocument/2006/relationships/image" Target="../media/image153.svg"/></Relationships>
</file>

<file path=ppt/slides/_rels/slide1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1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8.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9.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26" Type="http://schemas.openxmlformats.org/officeDocument/2006/relationships/image" Target="../media/image58.sv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notesSlide" Target="../notesSlides/notesSlide5.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s>
</file>

<file path=ppt/slides/_rels/slide7.xml.rels><?xml version="1.0" encoding="UTF-8" standalone="yes"?>
<Relationships xmlns="http://schemas.openxmlformats.org/package/2006/relationships"><Relationship Id="rId8" Type="http://schemas.openxmlformats.org/officeDocument/2006/relationships/hyperlink" Target="https://www.skillsdevelopmentscotland.co.uk/media/47420/digital-ssa.pdf" TargetMode="External"/><Relationship Id="rId13" Type="http://schemas.openxmlformats.org/officeDocument/2006/relationships/hyperlink" Target="https://www.skillsdevelopmentscotland.co.uk/media/47422/energy-ssa.pdf" TargetMode="External"/><Relationship Id="rId18" Type="http://schemas.openxmlformats.org/officeDocument/2006/relationships/image" Target="../media/image61.png"/><Relationship Id="rId26" Type="http://schemas.openxmlformats.org/officeDocument/2006/relationships/image" Target="../media/image69.png"/><Relationship Id="rId39" Type="http://schemas.openxmlformats.org/officeDocument/2006/relationships/image" Target="../media/image82.svg"/><Relationship Id="rId3" Type="http://schemas.openxmlformats.org/officeDocument/2006/relationships/hyperlink" Target="https://www.skillsdevelopmentscotland.co.uk/what-we-do/skills-planning-alignment/sectoral-skills-assessments/" TargetMode="External"/><Relationship Id="rId21" Type="http://schemas.openxmlformats.org/officeDocument/2006/relationships/image" Target="../media/image64.svg"/><Relationship Id="rId34" Type="http://schemas.openxmlformats.org/officeDocument/2006/relationships/image" Target="../media/image77.png"/><Relationship Id="rId7" Type="http://schemas.openxmlformats.org/officeDocument/2006/relationships/hyperlink" Target="https://www.skillsdevelopmentscotland.co.uk/media/47436/social-care-ssa.pdf" TargetMode="External"/><Relationship Id="rId12" Type="http://schemas.openxmlformats.org/officeDocument/2006/relationships/hyperlink" Target="https://www.skillsdevelopmentscotland.co.uk/media/47424/financial-services-ssa.pdf" TargetMode="External"/><Relationship Id="rId17" Type="http://schemas.openxmlformats.org/officeDocument/2006/relationships/image" Target="../media/image60.svg"/><Relationship Id="rId25" Type="http://schemas.openxmlformats.org/officeDocument/2006/relationships/image" Target="../media/image68.svg"/><Relationship Id="rId33" Type="http://schemas.openxmlformats.org/officeDocument/2006/relationships/image" Target="../media/image76.svg"/><Relationship Id="rId38" Type="http://schemas.openxmlformats.org/officeDocument/2006/relationships/image" Target="../media/image81.png"/><Relationship Id="rId2" Type="http://schemas.openxmlformats.org/officeDocument/2006/relationships/notesSlide" Target="../notesSlides/notesSlide6.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svg"/><Relationship Id="rId41" Type="http://schemas.openxmlformats.org/officeDocument/2006/relationships/image" Target="../media/image84.svg"/><Relationship Id="rId1" Type="http://schemas.openxmlformats.org/officeDocument/2006/relationships/slideLayout" Target="../slideLayouts/slideLayout2.xml"/><Relationship Id="rId6" Type="http://schemas.openxmlformats.org/officeDocument/2006/relationships/hyperlink" Target="https://www.skillsdevelopmentscotland.co.uk/media/47421/early-learning-and-childcare-ssa.pdf" TargetMode="External"/><Relationship Id="rId11" Type="http://schemas.openxmlformats.org/officeDocument/2006/relationships/hyperlink" Target="https://www.skillsdevelopmentscotland.co.uk/media/47425/food-and-drink-manufacturing-ssa.pdf" TargetMode="External"/><Relationship Id="rId24" Type="http://schemas.openxmlformats.org/officeDocument/2006/relationships/image" Target="../media/image67.png"/><Relationship Id="rId32" Type="http://schemas.openxmlformats.org/officeDocument/2006/relationships/image" Target="../media/image75.png"/><Relationship Id="rId37" Type="http://schemas.openxmlformats.org/officeDocument/2006/relationships/image" Target="../media/image80.svg"/><Relationship Id="rId40" Type="http://schemas.openxmlformats.org/officeDocument/2006/relationships/image" Target="../media/image83.png"/><Relationship Id="rId5" Type="http://schemas.openxmlformats.org/officeDocument/2006/relationships/hyperlink" Target="https://www.skillsdevelopmentscotland.co.uk/media/47418/construction-ssa.pdf" TargetMode="External"/><Relationship Id="rId15" Type="http://schemas.openxmlformats.org/officeDocument/2006/relationships/hyperlink" Target="https://www.skillsdevelopmentscotland.co.uk/media/47428/life-and-chemical-sciences-ssa.pdf" TargetMode="External"/><Relationship Id="rId23" Type="http://schemas.openxmlformats.org/officeDocument/2006/relationships/image" Target="../media/image66.svg"/><Relationship Id="rId28" Type="http://schemas.openxmlformats.org/officeDocument/2006/relationships/image" Target="../media/image71.png"/><Relationship Id="rId36" Type="http://schemas.openxmlformats.org/officeDocument/2006/relationships/image" Target="../media/image79.png"/><Relationship Id="rId10" Type="http://schemas.openxmlformats.org/officeDocument/2006/relationships/hyperlink" Target="https://www.skillsdevelopmentscotland.co.uk/media/47423/engineering-ssa.pdf" TargetMode="External"/><Relationship Id="rId19" Type="http://schemas.openxmlformats.org/officeDocument/2006/relationships/image" Target="../media/image62.svg"/><Relationship Id="rId31" Type="http://schemas.openxmlformats.org/officeDocument/2006/relationships/image" Target="../media/image74.svg"/><Relationship Id="rId4" Type="http://schemas.openxmlformats.org/officeDocument/2006/relationships/hyperlink" Target="https://www.skillsdevelopmentscotland.co.uk/media/47427/health-care-ssa.pdf" TargetMode="External"/><Relationship Id="rId9" Type="http://schemas.openxmlformats.org/officeDocument/2006/relationships/hyperlink" Target="https://www.skillsdevelopmentscotland.co.uk/media/47419/creative-industries-ssa.pdf" TargetMode="External"/><Relationship Id="rId14" Type="http://schemas.openxmlformats.org/officeDocument/2006/relationships/hyperlink" Target="https://www.skillsdevelopmentscotland.co.uk/media/47431/tourism-ssa.pdf" TargetMode="External"/><Relationship Id="rId22" Type="http://schemas.openxmlformats.org/officeDocument/2006/relationships/image" Target="../media/image65.png"/><Relationship Id="rId27" Type="http://schemas.openxmlformats.org/officeDocument/2006/relationships/image" Target="../media/image70.svg"/><Relationship Id="rId30" Type="http://schemas.openxmlformats.org/officeDocument/2006/relationships/image" Target="../media/image73.png"/><Relationship Id="rId35" Type="http://schemas.openxmlformats.org/officeDocument/2006/relationships/image" Target="../media/image78.svg"/></Relationships>
</file>

<file path=ppt/slides/_rels/slide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6.svg"/></Relationships>
</file>

<file path=ppt/slides/_rels/slide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18" Type="http://schemas.openxmlformats.org/officeDocument/2006/relationships/image" Target="../media/image69.png"/><Relationship Id="rId26" Type="http://schemas.openxmlformats.org/officeDocument/2006/relationships/image" Target="../media/image102.png"/><Relationship Id="rId3" Type="http://schemas.openxmlformats.org/officeDocument/2006/relationships/image" Target="../media/image87.png"/><Relationship Id="rId21" Type="http://schemas.openxmlformats.org/officeDocument/2006/relationships/image" Target="../media/image64.svg"/><Relationship Id="rId7" Type="http://schemas.openxmlformats.org/officeDocument/2006/relationships/image" Target="../media/image91.svg"/><Relationship Id="rId12" Type="http://schemas.openxmlformats.org/officeDocument/2006/relationships/image" Target="../media/image96.png"/><Relationship Id="rId17" Type="http://schemas.openxmlformats.org/officeDocument/2006/relationships/image" Target="../media/image101.svg"/><Relationship Id="rId25" Type="http://schemas.openxmlformats.org/officeDocument/2006/relationships/image" Target="../media/image68.svg"/><Relationship Id="rId2" Type="http://schemas.openxmlformats.org/officeDocument/2006/relationships/notesSlide" Target="../notesSlides/notesSlide8.xml"/><Relationship Id="rId16" Type="http://schemas.openxmlformats.org/officeDocument/2006/relationships/image" Target="../media/image100.png"/><Relationship Id="rId20" Type="http://schemas.openxmlformats.org/officeDocument/2006/relationships/image" Target="../media/image63.png"/><Relationship Id="rId29" Type="http://schemas.openxmlformats.org/officeDocument/2006/relationships/image" Target="../media/image104.sv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svg"/><Relationship Id="rId24" Type="http://schemas.openxmlformats.org/officeDocument/2006/relationships/image" Target="../media/image67.png"/><Relationship Id="rId5" Type="http://schemas.openxmlformats.org/officeDocument/2006/relationships/image" Target="../media/image89.svg"/><Relationship Id="rId15" Type="http://schemas.openxmlformats.org/officeDocument/2006/relationships/image" Target="../media/image99.svg"/><Relationship Id="rId23" Type="http://schemas.openxmlformats.org/officeDocument/2006/relationships/image" Target="../media/image74.svg"/><Relationship Id="rId28" Type="http://schemas.openxmlformats.org/officeDocument/2006/relationships/image" Target="../media/image71.png"/><Relationship Id="rId10" Type="http://schemas.openxmlformats.org/officeDocument/2006/relationships/image" Target="../media/image94.png"/><Relationship Id="rId19" Type="http://schemas.openxmlformats.org/officeDocument/2006/relationships/image" Target="../media/image70.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 Id="rId22" Type="http://schemas.openxmlformats.org/officeDocument/2006/relationships/image" Target="../media/image73.png"/><Relationship Id="rId27" Type="http://schemas.openxmlformats.org/officeDocument/2006/relationships/image" Target="../media/image10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DB5"/>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5514A78-D0A1-4243-A1BB-ABE65A2CE8E1}"/>
              </a:ext>
            </a:extLst>
          </p:cNvPr>
          <p:cNvPicPr>
            <a:picLocks noChangeAspect="1" noChangeArrowheads="1"/>
          </p:cNvPicPr>
          <p:nvPr/>
        </p:nvPicPr>
        <p:blipFill>
          <a:blip r:embed="rId3" cstate="print"/>
          <a:srcRect/>
          <a:stretch>
            <a:fillRect/>
          </a:stretch>
        </p:blipFill>
        <p:spPr bwMode="auto">
          <a:xfrm>
            <a:off x="-11324" y="692696"/>
            <a:ext cx="1981204" cy="1054236"/>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313AB0B0-6E3D-47A5-BFBB-02D3FA7650BC}"/>
              </a:ext>
            </a:extLst>
          </p:cNvPr>
          <p:cNvSpPr txBox="1"/>
          <p:nvPr/>
        </p:nvSpPr>
        <p:spPr>
          <a:xfrm>
            <a:off x="479376" y="2420888"/>
            <a:ext cx="8611288" cy="1323439"/>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Industry and Employment </a:t>
            </a:r>
          </a:p>
          <a:p>
            <a:r>
              <a:rPr lang="en-GB" sz="4000" b="1" dirty="0">
                <a:solidFill>
                  <a:schemeClr val="bg1"/>
                </a:solidFill>
                <a:latin typeface="Arial" panose="020B0604020202020204" pitchFamily="34" charset="0"/>
                <a:cs typeface="Arial" panose="020B0604020202020204" pitchFamily="34" charset="0"/>
              </a:rPr>
              <a:t>Skills Demand </a:t>
            </a:r>
          </a:p>
        </p:txBody>
      </p:sp>
      <p:sp>
        <p:nvSpPr>
          <p:cNvPr id="8" name="TextBox 7">
            <a:extLst>
              <a:ext uri="{FF2B5EF4-FFF2-40B4-BE49-F238E27FC236}">
                <a16:creationId xmlns:a16="http://schemas.microsoft.com/office/drawing/2014/main" id="{962994A3-9320-456E-8BE5-8E0F8DFFC757}"/>
              </a:ext>
            </a:extLst>
          </p:cNvPr>
          <p:cNvSpPr txBox="1"/>
          <p:nvPr/>
        </p:nvSpPr>
        <p:spPr>
          <a:xfrm>
            <a:off x="479376" y="3879674"/>
            <a:ext cx="11456385" cy="1077218"/>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Edinburgh and South East Scotland LMI Toolkit</a:t>
            </a:r>
          </a:p>
          <a:p>
            <a:endParaRPr lang="en-GB" sz="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Skills Development Scotland 2020-2021</a:t>
            </a:r>
          </a:p>
        </p:txBody>
      </p:sp>
    </p:spTree>
    <p:extLst>
      <p:ext uri="{BB962C8B-B14F-4D97-AF65-F5344CB8AC3E}">
        <p14:creationId xmlns:p14="http://schemas.microsoft.com/office/powerpoint/2010/main" val="268159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BEAF187-F0C4-487A-A154-CF7DEFD4410B}"/>
              </a:ext>
            </a:extLst>
          </p:cNvPr>
          <p:cNvSpPr/>
          <p:nvPr/>
        </p:nvSpPr>
        <p:spPr>
          <a:xfrm>
            <a:off x="7962165" y="1421160"/>
            <a:ext cx="3901321" cy="4968552"/>
          </a:xfrm>
          <a:prstGeom prst="rect">
            <a:avLst/>
          </a:prstGeom>
          <a:gradFill flip="none" rotWithShape="1">
            <a:gsLst>
              <a:gs pos="0">
                <a:srgbClr val="006373">
                  <a:tint val="66000"/>
                  <a:satMod val="160000"/>
                </a:srgbClr>
              </a:gs>
              <a:gs pos="50000">
                <a:srgbClr val="006373">
                  <a:tint val="44500"/>
                  <a:satMod val="160000"/>
                </a:srgbClr>
              </a:gs>
              <a:gs pos="100000">
                <a:srgbClr val="00637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A4A3E95-CCA4-4F21-861A-A0DABA0A84DC}"/>
              </a:ext>
            </a:extLst>
          </p:cNvPr>
          <p:cNvSpPr/>
          <p:nvPr/>
        </p:nvSpPr>
        <p:spPr>
          <a:xfrm>
            <a:off x="259097" y="1296955"/>
            <a:ext cx="7272808" cy="496855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E583F9A-2145-4276-8A54-D0FB898BC3C1}"/>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1FBD39E-800D-4038-B41A-5A606E5AE083}"/>
              </a:ext>
            </a:extLst>
          </p:cNvPr>
          <p:cNvSpPr txBox="1"/>
          <p:nvPr/>
        </p:nvSpPr>
        <p:spPr>
          <a:xfrm>
            <a:off x="119336" y="-11016"/>
            <a:ext cx="5621347" cy="646331"/>
          </a:xfrm>
          <a:prstGeom prst="rect">
            <a:avLst/>
          </a:prstGeom>
          <a:noFill/>
        </p:spPr>
        <p:txBody>
          <a:bodyPr wrap="none" rtlCol="0">
            <a:spAutoFit/>
          </a:bodyPr>
          <a:lstStyle/>
          <a:p>
            <a:r>
              <a:rPr lang="en-GB" sz="3600" b="1" dirty="0">
                <a:solidFill>
                  <a:schemeClr val="bg1"/>
                </a:solidFill>
              </a:rPr>
              <a:t>The Value of Growth Sectors</a:t>
            </a:r>
          </a:p>
        </p:txBody>
      </p:sp>
      <p:graphicFrame>
        <p:nvGraphicFramePr>
          <p:cNvPr id="10" name="Chart 9">
            <a:extLst>
              <a:ext uri="{FF2B5EF4-FFF2-40B4-BE49-F238E27FC236}">
                <a16:creationId xmlns:a16="http://schemas.microsoft.com/office/drawing/2014/main" id="{D8809065-71A6-4BC9-B995-DD20A11C7CE2}"/>
              </a:ext>
            </a:extLst>
          </p:cNvPr>
          <p:cNvGraphicFramePr/>
          <p:nvPr>
            <p:extLst>
              <p:ext uri="{D42A27DB-BD31-4B8C-83A1-F6EECF244321}">
                <p14:modId xmlns:p14="http://schemas.microsoft.com/office/powerpoint/2010/main" val="1225130157"/>
              </p:ext>
            </p:extLst>
          </p:nvPr>
        </p:nvGraphicFramePr>
        <p:xfrm>
          <a:off x="1887257" y="1988840"/>
          <a:ext cx="6152959" cy="38143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B91626F-3FA5-45A9-9D52-F45A9FD91EF3}"/>
              </a:ext>
            </a:extLst>
          </p:cNvPr>
          <p:cNvSpPr txBox="1"/>
          <p:nvPr/>
        </p:nvSpPr>
        <p:spPr>
          <a:xfrm>
            <a:off x="866877" y="1373254"/>
            <a:ext cx="6106502" cy="584775"/>
          </a:xfrm>
          <a:prstGeom prst="rect">
            <a:avLst/>
          </a:prstGeom>
          <a:noFill/>
        </p:spPr>
        <p:txBody>
          <a:bodyPr wrap="square" rtlCol="0">
            <a:spAutoFit/>
          </a:bodyPr>
          <a:lstStyle/>
          <a:p>
            <a:pPr algn="ctr"/>
            <a:r>
              <a:rPr lang="en-GB" sz="1600" b="1" dirty="0"/>
              <a:t>Employment by Local Authority Area and Growth Sector: Edinburgh and South East Scotland 2019</a:t>
            </a:r>
          </a:p>
        </p:txBody>
      </p:sp>
      <p:sp>
        <p:nvSpPr>
          <p:cNvPr id="12" name="TextBox 11">
            <a:extLst>
              <a:ext uri="{FF2B5EF4-FFF2-40B4-BE49-F238E27FC236}">
                <a16:creationId xmlns:a16="http://schemas.microsoft.com/office/drawing/2014/main" id="{347E55D8-4182-4203-B6C5-59BA05811F00}"/>
              </a:ext>
            </a:extLst>
          </p:cNvPr>
          <p:cNvSpPr txBox="1"/>
          <p:nvPr/>
        </p:nvSpPr>
        <p:spPr>
          <a:xfrm>
            <a:off x="1193846" y="3913892"/>
            <a:ext cx="1482210" cy="523220"/>
          </a:xfrm>
          <a:prstGeom prst="rect">
            <a:avLst/>
          </a:prstGeom>
          <a:noFill/>
        </p:spPr>
        <p:txBody>
          <a:bodyPr wrap="square" rtlCol="0">
            <a:spAutoFit/>
          </a:bodyPr>
          <a:lstStyle/>
          <a:p>
            <a:r>
              <a:rPr lang="en-GB" sz="1400" dirty="0"/>
              <a:t>Food and Drink </a:t>
            </a:r>
            <a:endParaRPr lang="en-GB" sz="1400" b="1" dirty="0">
              <a:solidFill>
                <a:srgbClr val="534481"/>
              </a:solidFill>
            </a:endParaRPr>
          </a:p>
          <a:p>
            <a:r>
              <a:rPr lang="en-GB" sz="1400" b="1" dirty="0">
                <a:solidFill>
                  <a:srgbClr val="534481"/>
                </a:solidFill>
              </a:rPr>
              <a:t>17,450</a:t>
            </a:r>
          </a:p>
        </p:txBody>
      </p:sp>
      <p:sp>
        <p:nvSpPr>
          <p:cNvPr id="13" name="Rectangle 12">
            <a:extLst>
              <a:ext uri="{FF2B5EF4-FFF2-40B4-BE49-F238E27FC236}">
                <a16:creationId xmlns:a16="http://schemas.microsoft.com/office/drawing/2014/main" id="{C6249E1E-39D3-4D03-9D4A-D97259821F4E}"/>
              </a:ext>
            </a:extLst>
          </p:cNvPr>
          <p:cNvSpPr/>
          <p:nvPr/>
        </p:nvSpPr>
        <p:spPr>
          <a:xfrm>
            <a:off x="1157406" y="2060848"/>
            <a:ext cx="2562330" cy="523220"/>
          </a:xfrm>
          <a:prstGeom prst="rect">
            <a:avLst/>
          </a:prstGeom>
        </p:spPr>
        <p:txBody>
          <a:bodyPr wrap="square">
            <a:spAutoFit/>
          </a:bodyPr>
          <a:lstStyle/>
          <a:p>
            <a:r>
              <a:rPr lang="en-GB" sz="1400" dirty="0"/>
              <a:t>Financial and Business Services </a:t>
            </a:r>
            <a:endParaRPr lang="en-GB" sz="1400" b="1" dirty="0">
              <a:solidFill>
                <a:srgbClr val="92AF2B"/>
              </a:solidFill>
            </a:endParaRPr>
          </a:p>
          <a:p>
            <a:r>
              <a:rPr lang="en-GB" sz="1400" b="1" dirty="0">
                <a:solidFill>
                  <a:srgbClr val="92AF2B"/>
                </a:solidFill>
              </a:rPr>
              <a:t>79,000</a:t>
            </a:r>
          </a:p>
        </p:txBody>
      </p:sp>
      <p:sp>
        <p:nvSpPr>
          <p:cNvPr id="14" name="Rectangle 13">
            <a:extLst>
              <a:ext uri="{FF2B5EF4-FFF2-40B4-BE49-F238E27FC236}">
                <a16:creationId xmlns:a16="http://schemas.microsoft.com/office/drawing/2014/main" id="{00D8A6DA-541D-4EDD-8A44-CB659B7BC4B0}"/>
              </a:ext>
            </a:extLst>
          </p:cNvPr>
          <p:cNvSpPr/>
          <p:nvPr/>
        </p:nvSpPr>
        <p:spPr>
          <a:xfrm>
            <a:off x="1153226" y="3356992"/>
            <a:ext cx="2278478" cy="523220"/>
          </a:xfrm>
          <a:prstGeom prst="rect">
            <a:avLst/>
          </a:prstGeom>
        </p:spPr>
        <p:txBody>
          <a:bodyPr wrap="square">
            <a:spAutoFit/>
          </a:bodyPr>
          <a:lstStyle/>
          <a:p>
            <a:r>
              <a:rPr lang="en-GB" sz="1400" dirty="0"/>
              <a:t>Creative Industries (including digital) </a:t>
            </a:r>
            <a:r>
              <a:rPr lang="en-GB" sz="1400" b="1" dirty="0">
                <a:solidFill>
                  <a:srgbClr val="9E7FBA"/>
                </a:solidFill>
              </a:rPr>
              <a:t>28,475</a:t>
            </a:r>
          </a:p>
        </p:txBody>
      </p:sp>
      <p:sp>
        <p:nvSpPr>
          <p:cNvPr id="15" name="Rectangle 14">
            <a:extLst>
              <a:ext uri="{FF2B5EF4-FFF2-40B4-BE49-F238E27FC236}">
                <a16:creationId xmlns:a16="http://schemas.microsoft.com/office/drawing/2014/main" id="{37C77878-413C-48F4-9F63-6DD0C3F12B41}"/>
              </a:ext>
            </a:extLst>
          </p:cNvPr>
          <p:cNvSpPr/>
          <p:nvPr/>
        </p:nvSpPr>
        <p:spPr>
          <a:xfrm>
            <a:off x="1153226" y="2708920"/>
            <a:ext cx="2494502" cy="523220"/>
          </a:xfrm>
          <a:prstGeom prst="rect">
            <a:avLst/>
          </a:prstGeom>
        </p:spPr>
        <p:txBody>
          <a:bodyPr wrap="square">
            <a:spAutoFit/>
          </a:bodyPr>
          <a:lstStyle/>
          <a:p>
            <a:r>
              <a:rPr lang="en-GB" sz="1400" dirty="0"/>
              <a:t>Sustainable Tourism (Tourism related industries)</a:t>
            </a:r>
            <a:r>
              <a:rPr lang="en-GB" sz="1400" b="1" dirty="0">
                <a:solidFill>
                  <a:srgbClr val="009DB5"/>
                </a:solidFill>
              </a:rPr>
              <a:t> 63,000</a:t>
            </a:r>
          </a:p>
        </p:txBody>
      </p:sp>
      <p:sp>
        <p:nvSpPr>
          <p:cNvPr id="16" name="TextBox 15">
            <a:extLst>
              <a:ext uri="{FF2B5EF4-FFF2-40B4-BE49-F238E27FC236}">
                <a16:creationId xmlns:a16="http://schemas.microsoft.com/office/drawing/2014/main" id="{BECB0B5F-53DE-4352-8519-F6D45E0A384C}"/>
              </a:ext>
            </a:extLst>
          </p:cNvPr>
          <p:cNvSpPr txBox="1"/>
          <p:nvPr/>
        </p:nvSpPr>
        <p:spPr>
          <a:xfrm>
            <a:off x="1153226" y="5210036"/>
            <a:ext cx="1990446" cy="523220"/>
          </a:xfrm>
          <a:prstGeom prst="rect">
            <a:avLst/>
          </a:prstGeom>
          <a:noFill/>
        </p:spPr>
        <p:txBody>
          <a:bodyPr wrap="square" rtlCol="0">
            <a:spAutoFit/>
          </a:bodyPr>
          <a:lstStyle/>
          <a:p>
            <a:r>
              <a:rPr lang="en-GB" sz="1400" dirty="0"/>
              <a:t>Energy (including renewables) </a:t>
            </a:r>
            <a:r>
              <a:rPr lang="en-GB" sz="1400" b="1" dirty="0">
                <a:solidFill>
                  <a:srgbClr val="F15A22"/>
                </a:solidFill>
              </a:rPr>
              <a:t>8,100</a:t>
            </a:r>
          </a:p>
        </p:txBody>
      </p:sp>
      <p:sp>
        <p:nvSpPr>
          <p:cNvPr id="17" name="TextBox 16">
            <a:extLst>
              <a:ext uri="{FF2B5EF4-FFF2-40B4-BE49-F238E27FC236}">
                <a16:creationId xmlns:a16="http://schemas.microsoft.com/office/drawing/2014/main" id="{A83668AE-6C5B-42E6-99D7-51A111E58789}"/>
              </a:ext>
            </a:extLst>
          </p:cNvPr>
          <p:cNvSpPr txBox="1"/>
          <p:nvPr/>
        </p:nvSpPr>
        <p:spPr>
          <a:xfrm>
            <a:off x="1153226" y="4633391"/>
            <a:ext cx="1990446" cy="307777"/>
          </a:xfrm>
          <a:prstGeom prst="rect">
            <a:avLst/>
          </a:prstGeom>
          <a:noFill/>
        </p:spPr>
        <p:txBody>
          <a:bodyPr wrap="square" rtlCol="0">
            <a:spAutoFit/>
          </a:bodyPr>
          <a:lstStyle/>
          <a:p>
            <a:r>
              <a:rPr lang="en-GB" sz="1400" dirty="0"/>
              <a:t>Life Sciences </a:t>
            </a:r>
            <a:r>
              <a:rPr lang="en-GB" sz="1400" b="1" dirty="0">
                <a:solidFill>
                  <a:srgbClr val="006373"/>
                </a:solidFill>
              </a:rPr>
              <a:t>6,800</a:t>
            </a:r>
          </a:p>
        </p:txBody>
      </p:sp>
      <p:sp>
        <p:nvSpPr>
          <p:cNvPr id="26" name="Rectangle 25">
            <a:extLst>
              <a:ext uri="{FF2B5EF4-FFF2-40B4-BE49-F238E27FC236}">
                <a16:creationId xmlns:a16="http://schemas.microsoft.com/office/drawing/2014/main" id="{94B8AFB4-89B9-45D2-B2D3-40AB6BDC63C4}"/>
              </a:ext>
            </a:extLst>
          </p:cNvPr>
          <p:cNvSpPr/>
          <p:nvPr/>
        </p:nvSpPr>
        <p:spPr>
          <a:xfrm>
            <a:off x="7809765" y="1268760"/>
            <a:ext cx="3901321" cy="4968552"/>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AFA5510-B25D-4825-A9F1-DEFC55548E06}"/>
              </a:ext>
            </a:extLst>
          </p:cNvPr>
          <p:cNvSpPr txBox="1"/>
          <p:nvPr/>
        </p:nvSpPr>
        <p:spPr>
          <a:xfrm>
            <a:off x="7953011" y="1305815"/>
            <a:ext cx="2921689" cy="584775"/>
          </a:xfrm>
          <a:prstGeom prst="rect">
            <a:avLst/>
          </a:prstGeom>
          <a:noFill/>
        </p:spPr>
        <p:txBody>
          <a:bodyPr wrap="square" rtlCol="0">
            <a:spAutoFit/>
          </a:bodyPr>
          <a:lstStyle/>
          <a:p>
            <a:r>
              <a:rPr lang="en-GB" sz="1600" b="1" dirty="0">
                <a:solidFill>
                  <a:schemeClr val="bg1"/>
                </a:solidFill>
              </a:rPr>
              <a:t>Gross Value Added (GVA) Per Head Employment (£) 2018</a:t>
            </a:r>
          </a:p>
        </p:txBody>
      </p:sp>
      <p:pic>
        <p:nvPicPr>
          <p:cNvPr id="31" name="Graphic 30" descr="Money">
            <a:extLst>
              <a:ext uri="{FF2B5EF4-FFF2-40B4-BE49-F238E27FC236}">
                <a16:creationId xmlns:a16="http://schemas.microsoft.com/office/drawing/2014/main" id="{4F9BACEF-956A-484D-BB06-2B76567166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4700" y="1291354"/>
            <a:ext cx="529208" cy="529208"/>
          </a:xfrm>
          <a:prstGeom prst="rect">
            <a:avLst/>
          </a:prstGeom>
        </p:spPr>
      </p:pic>
      <p:sp>
        <p:nvSpPr>
          <p:cNvPr id="33" name="Rectangle 32">
            <a:extLst>
              <a:ext uri="{FF2B5EF4-FFF2-40B4-BE49-F238E27FC236}">
                <a16:creationId xmlns:a16="http://schemas.microsoft.com/office/drawing/2014/main" id="{F832DFDB-EEF8-4AB9-9ABD-9158848D2D65}"/>
              </a:ext>
            </a:extLst>
          </p:cNvPr>
          <p:cNvSpPr/>
          <p:nvPr/>
        </p:nvSpPr>
        <p:spPr>
          <a:xfrm>
            <a:off x="7953010" y="1890590"/>
            <a:ext cx="3614827" cy="954107"/>
          </a:xfrm>
          <a:prstGeom prst="rect">
            <a:avLst/>
          </a:prstGeom>
        </p:spPr>
        <p:txBody>
          <a:bodyPr wrap="square">
            <a:spAutoFit/>
          </a:bodyPr>
          <a:lstStyle/>
          <a:p>
            <a:pPr marL="285750" indent="-285750">
              <a:buFont typeface="Arial" panose="020B0604020202020204" pitchFamily="34" charset="0"/>
              <a:buChar char="•"/>
            </a:pPr>
            <a:r>
              <a:rPr lang="en-GB" sz="1400" dirty="0">
                <a:solidFill>
                  <a:schemeClr val="bg1"/>
                </a:solidFill>
              </a:rPr>
              <a:t>GVA measures the contribution made to an economy by one individual sector or region. It is a numerical assessment of the value of goods and services produced. </a:t>
            </a:r>
          </a:p>
        </p:txBody>
      </p:sp>
      <p:sp>
        <p:nvSpPr>
          <p:cNvPr id="34" name="TextBox 33">
            <a:extLst>
              <a:ext uri="{FF2B5EF4-FFF2-40B4-BE49-F238E27FC236}">
                <a16:creationId xmlns:a16="http://schemas.microsoft.com/office/drawing/2014/main" id="{2A379335-F6CA-4BD8-8E81-9B2FBBE9AB75}"/>
              </a:ext>
            </a:extLst>
          </p:cNvPr>
          <p:cNvSpPr txBox="1"/>
          <p:nvPr/>
        </p:nvSpPr>
        <p:spPr>
          <a:xfrm>
            <a:off x="7933620" y="2859901"/>
            <a:ext cx="3511712" cy="2585323"/>
          </a:xfrm>
          <a:prstGeom prst="rect">
            <a:avLst/>
          </a:prstGeom>
          <a:noFill/>
        </p:spPr>
        <p:txBody>
          <a:bodyPr wrap="square" rtlCol="0">
            <a:spAutoFit/>
          </a:bodyPr>
          <a:lstStyle/>
          <a:p>
            <a:r>
              <a:rPr lang="en-GB" sz="1400" dirty="0">
                <a:solidFill>
                  <a:schemeClr val="bg1"/>
                </a:solidFill>
              </a:rPr>
              <a:t>Energy - </a:t>
            </a:r>
            <a:r>
              <a:rPr lang="en-GB" sz="1400" b="1" dirty="0">
                <a:solidFill>
                  <a:schemeClr val="bg1"/>
                </a:solidFill>
              </a:rPr>
              <a:t>£422,458</a:t>
            </a:r>
          </a:p>
          <a:p>
            <a:endParaRPr lang="en-GB" sz="1000" dirty="0">
              <a:solidFill>
                <a:schemeClr val="bg1"/>
              </a:solidFill>
            </a:endParaRPr>
          </a:p>
          <a:p>
            <a:r>
              <a:rPr lang="en-GB" sz="1400" dirty="0">
                <a:solidFill>
                  <a:schemeClr val="bg1"/>
                </a:solidFill>
              </a:rPr>
              <a:t>Creative Industries - </a:t>
            </a:r>
            <a:r>
              <a:rPr lang="en-GB" sz="1400" b="1" dirty="0">
                <a:solidFill>
                  <a:schemeClr val="bg1"/>
                </a:solidFill>
              </a:rPr>
              <a:t>£365,595*</a:t>
            </a:r>
          </a:p>
          <a:p>
            <a:endParaRPr lang="en-GB" sz="1000" dirty="0">
              <a:solidFill>
                <a:schemeClr val="bg1"/>
              </a:solidFill>
            </a:endParaRPr>
          </a:p>
          <a:p>
            <a:r>
              <a:rPr lang="en-GB" sz="1400" dirty="0">
                <a:solidFill>
                  <a:schemeClr val="bg1"/>
                </a:solidFill>
              </a:rPr>
              <a:t>Financial and business services - </a:t>
            </a:r>
            <a:r>
              <a:rPr lang="en-GB" sz="1400" b="1" dirty="0">
                <a:solidFill>
                  <a:schemeClr val="bg1"/>
                </a:solidFill>
              </a:rPr>
              <a:t>£331,061</a:t>
            </a:r>
          </a:p>
          <a:p>
            <a:endParaRPr lang="en-GB" sz="1000" dirty="0">
              <a:solidFill>
                <a:schemeClr val="bg1"/>
              </a:solidFill>
            </a:endParaRPr>
          </a:p>
          <a:p>
            <a:r>
              <a:rPr lang="en-GB" sz="1400" dirty="0">
                <a:solidFill>
                  <a:schemeClr val="bg1"/>
                </a:solidFill>
              </a:rPr>
              <a:t>Life Sciences- </a:t>
            </a:r>
            <a:r>
              <a:rPr lang="en-GB" sz="1400" b="1" dirty="0">
                <a:solidFill>
                  <a:schemeClr val="bg1"/>
                </a:solidFill>
              </a:rPr>
              <a:t>£167,106</a:t>
            </a:r>
          </a:p>
          <a:p>
            <a:endParaRPr lang="en-GB" sz="1000" dirty="0">
              <a:solidFill>
                <a:schemeClr val="bg1"/>
              </a:solidFill>
            </a:endParaRPr>
          </a:p>
          <a:p>
            <a:r>
              <a:rPr lang="en-GB" sz="1400" dirty="0">
                <a:solidFill>
                  <a:schemeClr val="bg1"/>
                </a:solidFill>
              </a:rPr>
              <a:t>Food and Drink - </a:t>
            </a:r>
            <a:r>
              <a:rPr lang="en-GB" sz="1400" b="1" dirty="0">
                <a:solidFill>
                  <a:schemeClr val="bg1"/>
                </a:solidFill>
              </a:rPr>
              <a:t>£237,446</a:t>
            </a:r>
          </a:p>
          <a:p>
            <a:endParaRPr lang="en-GB" sz="1000" dirty="0">
              <a:solidFill>
                <a:schemeClr val="bg1"/>
              </a:solidFill>
            </a:endParaRPr>
          </a:p>
          <a:p>
            <a:r>
              <a:rPr lang="en-GB" sz="1400" dirty="0">
                <a:solidFill>
                  <a:schemeClr val="bg1"/>
                </a:solidFill>
              </a:rPr>
              <a:t>Sustainable Tourism – </a:t>
            </a:r>
            <a:r>
              <a:rPr lang="en-GB" sz="1400" b="1" dirty="0">
                <a:solidFill>
                  <a:schemeClr val="bg1"/>
                </a:solidFill>
              </a:rPr>
              <a:t>£110,439</a:t>
            </a:r>
          </a:p>
          <a:p>
            <a:endParaRPr lang="en-GB" sz="1400" b="1" dirty="0">
              <a:solidFill>
                <a:schemeClr val="bg1"/>
              </a:solidFill>
            </a:endParaRPr>
          </a:p>
          <a:p>
            <a:r>
              <a:rPr lang="en-GB" sz="1400" b="1" dirty="0">
                <a:solidFill>
                  <a:schemeClr val="bg1"/>
                </a:solidFill>
              </a:rPr>
              <a:t>*</a:t>
            </a:r>
          </a:p>
        </p:txBody>
      </p:sp>
      <p:sp>
        <p:nvSpPr>
          <p:cNvPr id="35" name="Rectangle 34">
            <a:extLst>
              <a:ext uri="{FF2B5EF4-FFF2-40B4-BE49-F238E27FC236}">
                <a16:creationId xmlns:a16="http://schemas.microsoft.com/office/drawing/2014/main" id="{4B869D2C-961D-4F66-B524-A231B8FFEF7C}"/>
              </a:ext>
            </a:extLst>
          </p:cNvPr>
          <p:cNvSpPr/>
          <p:nvPr/>
        </p:nvSpPr>
        <p:spPr>
          <a:xfrm>
            <a:off x="8098564" y="5007933"/>
            <a:ext cx="3469273" cy="954107"/>
          </a:xfrm>
          <a:prstGeom prst="rect">
            <a:avLst/>
          </a:prstGeom>
        </p:spPr>
        <p:txBody>
          <a:bodyPr wrap="square">
            <a:spAutoFit/>
          </a:bodyPr>
          <a:lstStyle/>
          <a:p>
            <a:r>
              <a:rPr lang="en-US" sz="1400" dirty="0">
                <a:solidFill>
                  <a:schemeClr val="bg1"/>
                </a:solidFill>
              </a:rPr>
              <a:t>The Creative Sector GVA per head is substantially above the Scottish average (£59,547) though it has less than half the jobs (90,000).  </a:t>
            </a:r>
            <a:endParaRPr lang="en-GB" sz="1400" dirty="0">
              <a:solidFill>
                <a:schemeClr val="bg1"/>
              </a:solidFill>
            </a:endParaRPr>
          </a:p>
        </p:txBody>
      </p:sp>
      <p:pic>
        <p:nvPicPr>
          <p:cNvPr id="3" name="Graphic 2" descr="Coins">
            <a:extLst>
              <a:ext uri="{FF2B5EF4-FFF2-40B4-BE49-F238E27FC236}">
                <a16:creationId xmlns:a16="http://schemas.microsoft.com/office/drawing/2014/main" id="{A1CAB581-4E2D-4A0A-AD61-5B0FDE0D33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013" y="2060848"/>
            <a:ext cx="502539" cy="502539"/>
          </a:xfrm>
          <a:prstGeom prst="rect">
            <a:avLst/>
          </a:prstGeom>
        </p:spPr>
      </p:pic>
      <p:pic>
        <p:nvPicPr>
          <p:cNvPr id="8" name="Graphic 7" descr="Trailer">
            <a:extLst>
              <a:ext uri="{FF2B5EF4-FFF2-40B4-BE49-F238E27FC236}">
                <a16:creationId xmlns:a16="http://schemas.microsoft.com/office/drawing/2014/main" id="{10F5BBDB-099B-4884-AAB3-82A33D117B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051" y="2691428"/>
            <a:ext cx="558827" cy="558827"/>
          </a:xfrm>
          <a:prstGeom prst="rect">
            <a:avLst/>
          </a:prstGeom>
        </p:spPr>
      </p:pic>
      <p:pic>
        <p:nvPicPr>
          <p:cNvPr id="19" name="Graphic 18" descr="Drama">
            <a:extLst>
              <a:ext uri="{FF2B5EF4-FFF2-40B4-BE49-F238E27FC236}">
                <a16:creationId xmlns:a16="http://schemas.microsoft.com/office/drawing/2014/main" id="{629F5C09-C03C-4FD8-B717-86F9E9218C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001" y="3284984"/>
            <a:ext cx="496551" cy="496551"/>
          </a:xfrm>
          <a:prstGeom prst="rect">
            <a:avLst/>
          </a:prstGeom>
        </p:spPr>
      </p:pic>
      <p:pic>
        <p:nvPicPr>
          <p:cNvPr id="21" name="Graphic 20" descr="Sustainability">
            <a:extLst>
              <a:ext uri="{FF2B5EF4-FFF2-40B4-BE49-F238E27FC236}">
                <a16:creationId xmlns:a16="http://schemas.microsoft.com/office/drawing/2014/main" id="{3E8CF325-A6E1-47EE-9B83-5F0ECB0E93E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0877" y="5157192"/>
            <a:ext cx="470442" cy="470442"/>
          </a:xfrm>
          <a:prstGeom prst="rect">
            <a:avLst/>
          </a:prstGeom>
        </p:spPr>
      </p:pic>
      <p:pic>
        <p:nvPicPr>
          <p:cNvPr id="23" name="Graphic 22" descr="Microscope">
            <a:extLst>
              <a:ext uri="{FF2B5EF4-FFF2-40B4-BE49-F238E27FC236}">
                <a16:creationId xmlns:a16="http://schemas.microsoft.com/office/drawing/2014/main" id="{F64F9E24-F32C-47B9-B1D5-5521296BE8A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7370" y="4509120"/>
            <a:ext cx="470442" cy="470442"/>
          </a:xfrm>
          <a:prstGeom prst="rect">
            <a:avLst/>
          </a:prstGeom>
        </p:spPr>
      </p:pic>
      <p:pic>
        <p:nvPicPr>
          <p:cNvPr id="25" name="Graphic 24" descr="Burger and drink">
            <a:extLst>
              <a:ext uri="{FF2B5EF4-FFF2-40B4-BE49-F238E27FC236}">
                <a16:creationId xmlns:a16="http://schemas.microsoft.com/office/drawing/2014/main" id="{E6B47ED3-5D0B-4200-9568-BDE08997FB5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1731" y="3870341"/>
            <a:ext cx="549973" cy="549973"/>
          </a:xfrm>
          <a:prstGeom prst="rect">
            <a:avLst/>
          </a:prstGeom>
        </p:spPr>
      </p:pic>
      <p:sp>
        <p:nvSpPr>
          <p:cNvPr id="29" name="TextBox 28">
            <a:extLst>
              <a:ext uri="{FF2B5EF4-FFF2-40B4-BE49-F238E27FC236}">
                <a16:creationId xmlns:a16="http://schemas.microsoft.com/office/drawing/2014/main" id="{EC0568C2-ECA3-4F60-A544-55517F5EBC36}"/>
              </a:ext>
            </a:extLst>
          </p:cNvPr>
          <p:cNvSpPr txBox="1"/>
          <p:nvPr/>
        </p:nvSpPr>
        <p:spPr>
          <a:xfrm>
            <a:off x="253519" y="792077"/>
            <a:ext cx="7776864" cy="369332"/>
          </a:xfrm>
          <a:prstGeom prst="rect">
            <a:avLst/>
          </a:prstGeom>
          <a:noFill/>
        </p:spPr>
        <p:txBody>
          <a:bodyPr wrap="square" rtlCol="0">
            <a:spAutoFit/>
          </a:bodyPr>
          <a:lstStyle/>
          <a:p>
            <a:r>
              <a:rPr lang="en-GB" b="1" u="sng" dirty="0">
                <a:solidFill>
                  <a:srgbClr val="006373"/>
                </a:solidFill>
              </a:rPr>
              <a:t>Example 4 </a:t>
            </a:r>
            <a:r>
              <a:rPr lang="en-GB" b="1" dirty="0">
                <a:solidFill>
                  <a:srgbClr val="006373"/>
                </a:solidFill>
              </a:rPr>
              <a:t>– Edinburgh and South East Scotland</a:t>
            </a:r>
          </a:p>
        </p:txBody>
      </p:sp>
    </p:spTree>
    <p:extLst>
      <p:ext uri="{BB962C8B-B14F-4D97-AF65-F5344CB8AC3E}">
        <p14:creationId xmlns:p14="http://schemas.microsoft.com/office/powerpoint/2010/main" val="344290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04449-9D23-4B66-B5DF-70E4026BD5CF}"/>
              </a:ext>
            </a:extLst>
          </p:cNvPr>
          <p:cNvSpPr/>
          <p:nvPr/>
        </p:nvSpPr>
        <p:spPr>
          <a:xfrm>
            <a:off x="407368" y="1273004"/>
            <a:ext cx="11377264" cy="51083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7627BEF-D012-4EFD-98CE-82EE8D8BB4E6}"/>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C475597F-03EB-4436-8946-3309FF0C30C0}"/>
              </a:ext>
            </a:extLst>
          </p:cNvPr>
          <p:cNvSpPr txBox="1"/>
          <p:nvPr/>
        </p:nvSpPr>
        <p:spPr>
          <a:xfrm>
            <a:off x="119336" y="-11016"/>
            <a:ext cx="6137899" cy="646331"/>
          </a:xfrm>
          <a:prstGeom prst="rect">
            <a:avLst/>
          </a:prstGeom>
          <a:noFill/>
        </p:spPr>
        <p:txBody>
          <a:bodyPr wrap="none" rtlCol="0">
            <a:spAutoFit/>
          </a:bodyPr>
          <a:lstStyle/>
          <a:p>
            <a:r>
              <a:rPr lang="en-GB" sz="3600" b="1" dirty="0">
                <a:solidFill>
                  <a:schemeClr val="bg1"/>
                </a:solidFill>
              </a:rPr>
              <a:t>Industry Perspective (Scotland)</a:t>
            </a:r>
          </a:p>
        </p:txBody>
      </p:sp>
      <p:cxnSp>
        <p:nvCxnSpPr>
          <p:cNvPr id="17" name="Straight Connector 16">
            <a:extLst>
              <a:ext uri="{FF2B5EF4-FFF2-40B4-BE49-F238E27FC236}">
                <a16:creationId xmlns:a16="http://schemas.microsoft.com/office/drawing/2014/main" id="{33CE2874-7BC2-49CC-AD25-E556E8F1F365}"/>
              </a:ext>
            </a:extLst>
          </p:cNvPr>
          <p:cNvCxnSpPr>
            <a:cxnSpLocks/>
          </p:cNvCxnSpPr>
          <p:nvPr/>
        </p:nvCxnSpPr>
        <p:spPr>
          <a:xfrm>
            <a:off x="6096000" y="1416374"/>
            <a:ext cx="0" cy="4709361"/>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35F0D05-BDA6-45AC-9892-219E36D664B4}"/>
              </a:ext>
            </a:extLst>
          </p:cNvPr>
          <p:cNvSpPr txBox="1"/>
          <p:nvPr/>
        </p:nvSpPr>
        <p:spPr>
          <a:xfrm>
            <a:off x="527722" y="4572068"/>
            <a:ext cx="5447925" cy="338554"/>
          </a:xfrm>
          <a:prstGeom prst="rect">
            <a:avLst/>
          </a:prstGeom>
          <a:noFill/>
        </p:spPr>
        <p:txBody>
          <a:bodyPr wrap="square" rtlCol="0">
            <a:spAutoFit/>
          </a:bodyPr>
          <a:lstStyle/>
          <a:p>
            <a:r>
              <a:rPr lang="en-GB" sz="1600" b="1" dirty="0"/>
              <a:t>The top 3 recruitment approaches in 2019 were: </a:t>
            </a:r>
          </a:p>
        </p:txBody>
      </p:sp>
      <p:sp>
        <p:nvSpPr>
          <p:cNvPr id="24" name="Rectangle 23">
            <a:extLst>
              <a:ext uri="{FF2B5EF4-FFF2-40B4-BE49-F238E27FC236}">
                <a16:creationId xmlns:a16="http://schemas.microsoft.com/office/drawing/2014/main" id="{866600DA-7C5C-4E32-B001-9382723C148C}"/>
              </a:ext>
            </a:extLst>
          </p:cNvPr>
          <p:cNvSpPr/>
          <p:nvPr/>
        </p:nvSpPr>
        <p:spPr>
          <a:xfrm>
            <a:off x="10148146" y="4447771"/>
            <a:ext cx="1146245" cy="1487049"/>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F2D9655-DDC6-4382-8EA0-B6D88EB109D4}"/>
              </a:ext>
            </a:extLst>
          </p:cNvPr>
          <p:cNvSpPr/>
          <p:nvPr/>
        </p:nvSpPr>
        <p:spPr>
          <a:xfrm>
            <a:off x="8846487" y="4857772"/>
            <a:ext cx="1146243" cy="106587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502FE67F-7418-4989-ADAE-1A4378A08DFA}"/>
              </a:ext>
            </a:extLst>
          </p:cNvPr>
          <p:cNvSpPr/>
          <p:nvPr/>
        </p:nvSpPr>
        <p:spPr>
          <a:xfrm>
            <a:off x="7508820" y="5154913"/>
            <a:ext cx="1146243" cy="761131"/>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Schoolhouse">
            <a:extLst>
              <a:ext uri="{FF2B5EF4-FFF2-40B4-BE49-F238E27FC236}">
                <a16:creationId xmlns:a16="http://schemas.microsoft.com/office/drawing/2014/main" id="{CA728ECB-F561-4403-9F9F-BF59ED8D5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9151" y="5229200"/>
            <a:ext cx="660219" cy="660219"/>
          </a:xfrm>
          <a:prstGeom prst="rect">
            <a:avLst/>
          </a:prstGeom>
        </p:spPr>
      </p:pic>
      <p:pic>
        <p:nvPicPr>
          <p:cNvPr id="28" name="Graphic 27" descr="Graduation cap">
            <a:extLst>
              <a:ext uri="{FF2B5EF4-FFF2-40B4-BE49-F238E27FC236}">
                <a16:creationId xmlns:a16="http://schemas.microsoft.com/office/drawing/2014/main" id="{130E101B-0A0F-42BD-8757-68CD28443A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26761" y="5255580"/>
            <a:ext cx="642085" cy="646331"/>
          </a:xfrm>
          <a:prstGeom prst="rect">
            <a:avLst/>
          </a:prstGeom>
        </p:spPr>
      </p:pic>
      <p:pic>
        <p:nvPicPr>
          <p:cNvPr id="29" name="Graphic 28" descr="Diploma">
            <a:extLst>
              <a:ext uri="{FF2B5EF4-FFF2-40B4-BE49-F238E27FC236}">
                <a16:creationId xmlns:a16="http://schemas.microsoft.com/office/drawing/2014/main" id="{4732F8B6-0EEE-4DB1-9E1B-34F167BA1F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50350" y="5322128"/>
            <a:ext cx="519434" cy="519434"/>
          </a:xfrm>
          <a:prstGeom prst="rect">
            <a:avLst/>
          </a:prstGeom>
        </p:spPr>
      </p:pic>
      <p:sp>
        <p:nvSpPr>
          <p:cNvPr id="30" name="TextBox 29">
            <a:extLst>
              <a:ext uri="{FF2B5EF4-FFF2-40B4-BE49-F238E27FC236}">
                <a16:creationId xmlns:a16="http://schemas.microsoft.com/office/drawing/2014/main" id="{48968021-B1FD-42CA-97E8-373673B9FF8B}"/>
              </a:ext>
            </a:extLst>
          </p:cNvPr>
          <p:cNvSpPr txBox="1"/>
          <p:nvPr/>
        </p:nvSpPr>
        <p:spPr>
          <a:xfrm>
            <a:off x="7852142" y="4852837"/>
            <a:ext cx="783160" cy="307777"/>
          </a:xfrm>
          <a:prstGeom prst="rect">
            <a:avLst/>
          </a:prstGeom>
          <a:noFill/>
        </p:spPr>
        <p:txBody>
          <a:bodyPr wrap="square" rtlCol="0">
            <a:spAutoFit/>
          </a:bodyPr>
          <a:lstStyle/>
          <a:p>
            <a:r>
              <a:rPr lang="en-GB" sz="1400" dirty="0">
                <a:latin typeface="Arial Black" panose="020B0A04020102020204" pitchFamily="34" charset="0"/>
              </a:rPr>
              <a:t>58%</a:t>
            </a:r>
          </a:p>
        </p:txBody>
      </p:sp>
      <p:sp>
        <p:nvSpPr>
          <p:cNvPr id="31" name="TextBox 30">
            <a:extLst>
              <a:ext uri="{FF2B5EF4-FFF2-40B4-BE49-F238E27FC236}">
                <a16:creationId xmlns:a16="http://schemas.microsoft.com/office/drawing/2014/main" id="{98AA28E7-1FC6-4319-8DA4-CFB5BAF31191}"/>
              </a:ext>
            </a:extLst>
          </p:cNvPr>
          <p:cNvSpPr txBox="1"/>
          <p:nvPr/>
        </p:nvSpPr>
        <p:spPr>
          <a:xfrm>
            <a:off x="9125588" y="4587456"/>
            <a:ext cx="659893" cy="307777"/>
          </a:xfrm>
          <a:prstGeom prst="rect">
            <a:avLst/>
          </a:prstGeom>
          <a:noFill/>
        </p:spPr>
        <p:txBody>
          <a:bodyPr wrap="square" rtlCol="0">
            <a:spAutoFit/>
          </a:bodyPr>
          <a:lstStyle/>
          <a:p>
            <a:r>
              <a:rPr lang="en-GB" sz="1400" dirty="0">
                <a:latin typeface="Arial Black" panose="020B0A04020102020204" pitchFamily="34" charset="0"/>
              </a:rPr>
              <a:t>74%</a:t>
            </a:r>
          </a:p>
        </p:txBody>
      </p:sp>
      <p:sp>
        <p:nvSpPr>
          <p:cNvPr id="32" name="TextBox 31">
            <a:extLst>
              <a:ext uri="{FF2B5EF4-FFF2-40B4-BE49-F238E27FC236}">
                <a16:creationId xmlns:a16="http://schemas.microsoft.com/office/drawing/2014/main" id="{C935E0F1-2D86-4E8B-BB05-F98E9DAA5ED6}"/>
              </a:ext>
            </a:extLst>
          </p:cNvPr>
          <p:cNvSpPr txBox="1"/>
          <p:nvPr/>
        </p:nvSpPr>
        <p:spPr>
          <a:xfrm>
            <a:off x="10470084" y="4161833"/>
            <a:ext cx="664491" cy="307777"/>
          </a:xfrm>
          <a:prstGeom prst="rect">
            <a:avLst/>
          </a:prstGeom>
          <a:noFill/>
        </p:spPr>
        <p:txBody>
          <a:bodyPr wrap="square" rtlCol="0">
            <a:spAutoFit/>
          </a:bodyPr>
          <a:lstStyle/>
          <a:p>
            <a:r>
              <a:rPr lang="en-GB" sz="1400" dirty="0">
                <a:latin typeface="Arial Black" panose="020B0A04020102020204" pitchFamily="34" charset="0"/>
              </a:rPr>
              <a:t>78%</a:t>
            </a:r>
          </a:p>
        </p:txBody>
      </p:sp>
      <p:sp>
        <p:nvSpPr>
          <p:cNvPr id="34" name="Rectangle 33">
            <a:extLst>
              <a:ext uri="{FF2B5EF4-FFF2-40B4-BE49-F238E27FC236}">
                <a16:creationId xmlns:a16="http://schemas.microsoft.com/office/drawing/2014/main" id="{81EB711B-7112-4DEC-9101-21737EFA268C}"/>
              </a:ext>
            </a:extLst>
          </p:cNvPr>
          <p:cNvSpPr/>
          <p:nvPr/>
        </p:nvSpPr>
        <p:spPr>
          <a:xfrm>
            <a:off x="6276531" y="3205622"/>
            <a:ext cx="5220960" cy="523220"/>
          </a:xfrm>
          <a:prstGeom prst="rect">
            <a:avLst/>
          </a:prstGeom>
        </p:spPr>
        <p:txBody>
          <a:bodyPr wrap="square">
            <a:spAutoFit/>
          </a:bodyPr>
          <a:lstStyle/>
          <a:p>
            <a:r>
              <a:rPr lang="en-US" sz="1400" b="1" dirty="0"/>
              <a:t>In 2019 30% of employers recruited someone to their 1</a:t>
            </a:r>
            <a:r>
              <a:rPr lang="en-US" sz="1400" b="1" baseline="30000" dirty="0"/>
              <a:t>st</a:t>
            </a:r>
            <a:r>
              <a:rPr lang="en-US" sz="1400" b="1" dirty="0"/>
              <a:t> job after leaving education. </a:t>
            </a:r>
            <a:endParaRPr lang="en-US" sz="1400" dirty="0"/>
          </a:p>
        </p:txBody>
      </p:sp>
      <p:sp>
        <p:nvSpPr>
          <p:cNvPr id="35" name="TextBox 34">
            <a:extLst>
              <a:ext uri="{FF2B5EF4-FFF2-40B4-BE49-F238E27FC236}">
                <a16:creationId xmlns:a16="http://schemas.microsoft.com/office/drawing/2014/main" id="{60603C51-2912-44C9-BBF0-931F3DDE3F39}"/>
              </a:ext>
            </a:extLst>
          </p:cNvPr>
          <p:cNvSpPr txBox="1"/>
          <p:nvPr/>
        </p:nvSpPr>
        <p:spPr>
          <a:xfrm>
            <a:off x="8105826" y="5975950"/>
            <a:ext cx="2699419" cy="430887"/>
          </a:xfrm>
          <a:prstGeom prst="rect">
            <a:avLst/>
          </a:prstGeom>
          <a:noFill/>
        </p:spPr>
        <p:txBody>
          <a:bodyPr wrap="square" rtlCol="0">
            <a:spAutoFit/>
          </a:bodyPr>
          <a:lstStyle/>
          <a:p>
            <a:r>
              <a:rPr lang="en-GB" sz="1100" dirty="0"/>
              <a:t>School  	College	University </a:t>
            </a:r>
          </a:p>
          <a:p>
            <a:r>
              <a:rPr lang="en-GB" sz="1100" dirty="0"/>
              <a:t>Leavers	Leavers	Leavers</a:t>
            </a:r>
          </a:p>
        </p:txBody>
      </p:sp>
      <p:sp>
        <p:nvSpPr>
          <p:cNvPr id="36" name="Rectangle 35">
            <a:extLst>
              <a:ext uri="{FF2B5EF4-FFF2-40B4-BE49-F238E27FC236}">
                <a16:creationId xmlns:a16="http://schemas.microsoft.com/office/drawing/2014/main" id="{967E735C-39C6-4A61-987F-79E71720E0A7}"/>
              </a:ext>
            </a:extLst>
          </p:cNvPr>
          <p:cNvSpPr/>
          <p:nvPr/>
        </p:nvSpPr>
        <p:spPr>
          <a:xfrm>
            <a:off x="614153" y="1650980"/>
            <a:ext cx="2122312" cy="307777"/>
          </a:xfrm>
          <a:prstGeom prst="rect">
            <a:avLst/>
          </a:prstGeom>
        </p:spPr>
        <p:txBody>
          <a:bodyPr wrap="none">
            <a:spAutoFit/>
          </a:bodyPr>
          <a:lstStyle/>
          <a:p>
            <a:pPr lvl="0">
              <a:defRPr/>
            </a:pPr>
            <a:r>
              <a:rPr lang="en-US" altLang="en-US" sz="1400" b="1" dirty="0"/>
              <a:t>When recruiting in 2019…</a:t>
            </a:r>
          </a:p>
        </p:txBody>
      </p:sp>
      <p:sp>
        <p:nvSpPr>
          <p:cNvPr id="37" name="TextBox 36">
            <a:extLst>
              <a:ext uri="{FF2B5EF4-FFF2-40B4-BE49-F238E27FC236}">
                <a16:creationId xmlns:a16="http://schemas.microsoft.com/office/drawing/2014/main" id="{54E12220-5801-4CF7-97AB-3D081EB562B1}"/>
              </a:ext>
            </a:extLst>
          </p:cNvPr>
          <p:cNvSpPr txBox="1"/>
          <p:nvPr/>
        </p:nvSpPr>
        <p:spPr>
          <a:xfrm>
            <a:off x="1707432" y="2029898"/>
            <a:ext cx="3872854" cy="2462213"/>
          </a:xfrm>
          <a:prstGeom prst="rect">
            <a:avLst/>
          </a:prstGeom>
          <a:noFill/>
        </p:spPr>
        <p:txBody>
          <a:bodyPr wrap="square" rtlCol="0">
            <a:spAutoFit/>
          </a:bodyPr>
          <a:lstStyle/>
          <a:p>
            <a:r>
              <a:rPr lang="en-GB" sz="1400" b="1" dirty="0">
                <a:solidFill>
                  <a:srgbClr val="009DB5"/>
                </a:solidFill>
              </a:rPr>
              <a:t>62%</a:t>
            </a:r>
            <a:r>
              <a:rPr lang="en-GB" sz="1400" dirty="0"/>
              <a:t> said </a:t>
            </a:r>
            <a:r>
              <a:rPr lang="en-GB" sz="1400" b="1" dirty="0">
                <a:solidFill>
                  <a:srgbClr val="009DB5"/>
                </a:solidFill>
              </a:rPr>
              <a:t>work experience </a:t>
            </a:r>
            <a:r>
              <a:rPr lang="en-GB" sz="1400" dirty="0"/>
              <a:t>is a significant or critical factor</a:t>
            </a:r>
          </a:p>
          <a:p>
            <a:pPr marL="285750" indent="-285750">
              <a:buFont typeface="Arial" panose="020B0604020202020204" pitchFamily="34" charset="0"/>
              <a:buChar char="•"/>
            </a:pPr>
            <a:endParaRPr lang="en-GB" sz="1400" dirty="0"/>
          </a:p>
          <a:p>
            <a:r>
              <a:rPr lang="en-GB" sz="1400" b="1" dirty="0">
                <a:solidFill>
                  <a:srgbClr val="006373"/>
                </a:solidFill>
              </a:rPr>
              <a:t>51%</a:t>
            </a:r>
            <a:r>
              <a:rPr lang="en-GB" sz="1400" dirty="0"/>
              <a:t> asked for at least SCQF level 4 or 5 in </a:t>
            </a:r>
            <a:r>
              <a:rPr lang="en-GB" sz="1400" b="1" dirty="0">
                <a:solidFill>
                  <a:srgbClr val="006373"/>
                </a:solidFill>
              </a:rPr>
              <a:t>Maths and English </a:t>
            </a:r>
          </a:p>
          <a:p>
            <a:pPr marL="285750" indent="-285750">
              <a:buFont typeface="Arial" panose="020B0604020202020204" pitchFamily="34" charset="0"/>
              <a:buChar char="•"/>
            </a:pPr>
            <a:endParaRPr lang="en-GB" sz="1400" b="1" dirty="0">
              <a:solidFill>
                <a:srgbClr val="006373"/>
              </a:solidFill>
            </a:endParaRPr>
          </a:p>
          <a:p>
            <a:r>
              <a:rPr lang="en-GB" sz="1400" b="1" dirty="0">
                <a:solidFill>
                  <a:srgbClr val="92AF2B"/>
                </a:solidFill>
              </a:rPr>
              <a:t>46%</a:t>
            </a:r>
            <a:r>
              <a:rPr lang="en-GB" sz="1400" dirty="0"/>
              <a:t> looked for a relevant </a:t>
            </a:r>
            <a:r>
              <a:rPr lang="en-GB" sz="1400" b="1" dirty="0">
                <a:solidFill>
                  <a:srgbClr val="92AF2B"/>
                </a:solidFill>
              </a:rPr>
              <a:t>Vocational Qualification</a:t>
            </a:r>
            <a:r>
              <a:rPr lang="en-GB" sz="1400" dirty="0"/>
              <a:t>; and</a:t>
            </a:r>
          </a:p>
          <a:p>
            <a:r>
              <a:rPr lang="en-GB" sz="1400" dirty="0"/>
              <a:t> </a:t>
            </a:r>
          </a:p>
          <a:p>
            <a:r>
              <a:rPr lang="en-GB" sz="1400" b="1" dirty="0">
                <a:solidFill>
                  <a:srgbClr val="534481"/>
                </a:solidFill>
              </a:rPr>
              <a:t>35% </a:t>
            </a:r>
            <a:r>
              <a:rPr lang="en-GB" sz="1400" dirty="0"/>
              <a:t>wanted particular </a:t>
            </a:r>
            <a:r>
              <a:rPr lang="en-GB" sz="1400" b="1" dirty="0">
                <a:solidFill>
                  <a:srgbClr val="534481"/>
                </a:solidFill>
              </a:rPr>
              <a:t>academic qualifications </a:t>
            </a:r>
            <a:r>
              <a:rPr lang="en-GB" sz="1400" dirty="0"/>
              <a:t>from Nationals to Degrees. </a:t>
            </a:r>
          </a:p>
        </p:txBody>
      </p:sp>
      <p:sp>
        <p:nvSpPr>
          <p:cNvPr id="40" name="Rectangle 39">
            <a:extLst>
              <a:ext uri="{FF2B5EF4-FFF2-40B4-BE49-F238E27FC236}">
                <a16:creationId xmlns:a16="http://schemas.microsoft.com/office/drawing/2014/main" id="{646128CB-FD83-455F-971D-FF52763D9C86}"/>
              </a:ext>
            </a:extLst>
          </p:cNvPr>
          <p:cNvSpPr/>
          <p:nvPr/>
        </p:nvSpPr>
        <p:spPr>
          <a:xfrm>
            <a:off x="6433451" y="1507404"/>
            <a:ext cx="4983177" cy="1480586"/>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5AC1258-E3B3-4465-9D9E-33168D551770}"/>
              </a:ext>
            </a:extLst>
          </p:cNvPr>
          <p:cNvSpPr/>
          <p:nvPr/>
        </p:nvSpPr>
        <p:spPr>
          <a:xfrm>
            <a:off x="6516404" y="1603809"/>
            <a:ext cx="4847824" cy="1331134"/>
          </a:xfrm>
          <a:prstGeom prst="rect">
            <a:avLst/>
          </a:prstGeom>
        </p:spPr>
        <p:txBody>
          <a:bodyPr wrap="square">
            <a:spAutoFit/>
          </a:bodyPr>
          <a:lstStyle/>
          <a:p>
            <a:r>
              <a:rPr lang="en-US" sz="1400" dirty="0">
                <a:solidFill>
                  <a:schemeClr val="bg1"/>
                </a:solidFill>
              </a:rPr>
              <a:t>Some industries </a:t>
            </a:r>
            <a:r>
              <a:rPr lang="en-US" sz="1400" b="1" dirty="0">
                <a:solidFill>
                  <a:schemeClr val="bg1"/>
                </a:solidFill>
              </a:rPr>
              <a:t>were more inclined to employ under 25’s </a:t>
            </a:r>
            <a:r>
              <a:rPr lang="en-US" sz="1400" dirty="0">
                <a:solidFill>
                  <a:schemeClr val="bg1"/>
                </a:solidFill>
              </a:rPr>
              <a:t>than other such as Hotels and Restaurants, Wholesale and Retail, Education and Financial Services.</a:t>
            </a:r>
          </a:p>
          <a:p>
            <a:endParaRPr lang="en-US" sz="900" dirty="0">
              <a:solidFill>
                <a:schemeClr val="bg1"/>
              </a:solidFill>
            </a:endParaRPr>
          </a:p>
          <a:p>
            <a:r>
              <a:rPr lang="en-US" sz="1400" dirty="0">
                <a:solidFill>
                  <a:schemeClr val="bg1"/>
                </a:solidFill>
              </a:rPr>
              <a:t>Industries that had a high level of </a:t>
            </a:r>
            <a:r>
              <a:rPr lang="en-US" sz="1400" b="1" dirty="0">
                <a:solidFill>
                  <a:schemeClr val="bg1"/>
                </a:solidFill>
              </a:rPr>
              <a:t>recruitment of individuals over 50 </a:t>
            </a:r>
            <a:r>
              <a:rPr lang="en-US" sz="1400" dirty="0">
                <a:solidFill>
                  <a:schemeClr val="bg1"/>
                </a:solidFill>
              </a:rPr>
              <a:t>were, manufacturing and Health and Social Work. </a:t>
            </a:r>
          </a:p>
        </p:txBody>
      </p:sp>
      <p:pic>
        <p:nvPicPr>
          <p:cNvPr id="45" name="Graphic 44" descr="Lightbulb">
            <a:extLst>
              <a:ext uri="{FF2B5EF4-FFF2-40B4-BE49-F238E27FC236}">
                <a16:creationId xmlns:a16="http://schemas.microsoft.com/office/drawing/2014/main" id="{2ADFC17F-196D-4124-9DAF-8A16920F0F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915" y="2579070"/>
            <a:ext cx="260476" cy="260476"/>
          </a:xfrm>
          <a:prstGeom prst="rect">
            <a:avLst/>
          </a:prstGeom>
        </p:spPr>
      </p:pic>
      <p:sp>
        <p:nvSpPr>
          <p:cNvPr id="6" name="Rectangle 5">
            <a:extLst>
              <a:ext uri="{FF2B5EF4-FFF2-40B4-BE49-F238E27FC236}">
                <a16:creationId xmlns:a16="http://schemas.microsoft.com/office/drawing/2014/main" id="{A68501BA-C621-4322-8C2A-C730F992406A}"/>
              </a:ext>
            </a:extLst>
          </p:cNvPr>
          <p:cNvSpPr/>
          <p:nvPr/>
        </p:nvSpPr>
        <p:spPr>
          <a:xfrm>
            <a:off x="407360" y="939301"/>
            <a:ext cx="11377264" cy="329459"/>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Scottish Employer Perspective Survey 2019</a:t>
            </a:r>
          </a:p>
        </p:txBody>
      </p:sp>
      <p:sp>
        <p:nvSpPr>
          <p:cNvPr id="39" name="Rectangle 38">
            <a:extLst>
              <a:ext uri="{FF2B5EF4-FFF2-40B4-BE49-F238E27FC236}">
                <a16:creationId xmlns:a16="http://schemas.microsoft.com/office/drawing/2014/main" id="{30F2AEBC-5385-4823-9EBB-825AAECEC14D}"/>
              </a:ext>
            </a:extLst>
          </p:cNvPr>
          <p:cNvSpPr/>
          <p:nvPr/>
        </p:nvSpPr>
        <p:spPr>
          <a:xfrm>
            <a:off x="613651" y="1312426"/>
            <a:ext cx="5220960" cy="338554"/>
          </a:xfrm>
          <a:prstGeom prst="rect">
            <a:avLst/>
          </a:prstGeom>
        </p:spPr>
        <p:txBody>
          <a:bodyPr wrap="square">
            <a:spAutoFit/>
          </a:bodyPr>
          <a:lstStyle/>
          <a:p>
            <a:r>
              <a:rPr lang="en-US" sz="1600" b="1" dirty="0"/>
              <a:t>What do employers look for when they are recruiting?</a:t>
            </a:r>
          </a:p>
        </p:txBody>
      </p:sp>
      <p:pic>
        <p:nvPicPr>
          <p:cNvPr id="5" name="Graphic 4" descr="Calculator">
            <a:extLst>
              <a:ext uri="{FF2B5EF4-FFF2-40B4-BE49-F238E27FC236}">
                <a16:creationId xmlns:a16="http://schemas.microsoft.com/office/drawing/2014/main" id="{ED5D6DE4-A794-4FB1-B56C-9E6D502ECF4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0113" y="2703853"/>
            <a:ext cx="397510" cy="397510"/>
          </a:xfrm>
          <a:prstGeom prst="rect">
            <a:avLst/>
          </a:prstGeom>
        </p:spPr>
      </p:pic>
      <p:pic>
        <p:nvPicPr>
          <p:cNvPr id="10" name="Graphic 9" descr="Tools">
            <a:extLst>
              <a:ext uri="{FF2B5EF4-FFF2-40B4-BE49-F238E27FC236}">
                <a16:creationId xmlns:a16="http://schemas.microsoft.com/office/drawing/2014/main" id="{3F50FCA2-7E3D-4E6C-A4EC-CA086BB3297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2763" y="3342488"/>
            <a:ext cx="386232" cy="386232"/>
          </a:xfrm>
          <a:prstGeom prst="rect">
            <a:avLst/>
          </a:prstGeom>
        </p:spPr>
      </p:pic>
      <p:pic>
        <p:nvPicPr>
          <p:cNvPr id="18" name="Graphic 17" descr="Document">
            <a:extLst>
              <a:ext uri="{FF2B5EF4-FFF2-40B4-BE49-F238E27FC236}">
                <a16:creationId xmlns:a16="http://schemas.microsoft.com/office/drawing/2014/main" id="{A55AA7E3-D7C4-46BE-9269-8860378BEF0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2155" y="3961278"/>
            <a:ext cx="379254" cy="379254"/>
          </a:xfrm>
          <a:prstGeom prst="rect">
            <a:avLst/>
          </a:prstGeom>
        </p:spPr>
      </p:pic>
      <p:pic>
        <p:nvPicPr>
          <p:cNvPr id="33" name="Graphic 32" descr="Office worker">
            <a:extLst>
              <a:ext uri="{FF2B5EF4-FFF2-40B4-BE49-F238E27FC236}">
                <a16:creationId xmlns:a16="http://schemas.microsoft.com/office/drawing/2014/main" id="{A5318593-E28C-465A-91CD-80203BB094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9140" y="2018709"/>
            <a:ext cx="507976" cy="507976"/>
          </a:xfrm>
          <a:prstGeom prst="rect">
            <a:avLst/>
          </a:prstGeom>
        </p:spPr>
      </p:pic>
      <p:sp>
        <p:nvSpPr>
          <p:cNvPr id="41" name="Rectangle 40">
            <a:extLst>
              <a:ext uri="{FF2B5EF4-FFF2-40B4-BE49-F238E27FC236}">
                <a16:creationId xmlns:a16="http://schemas.microsoft.com/office/drawing/2014/main" id="{7C280E6F-C8FC-4A63-83CD-808235527824}"/>
              </a:ext>
            </a:extLst>
          </p:cNvPr>
          <p:cNvSpPr/>
          <p:nvPr/>
        </p:nvSpPr>
        <p:spPr>
          <a:xfrm>
            <a:off x="744818" y="5435549"/>
            <a:ext cx="5013731" cy="677108"/>
          </a:xfrm>
          <a:prstGeom prst="rect">
            <a:avLst/>
          </a:prstGeom>
        </p:spPr>
        <p:txBody>
          <a:bodyPr wrap="square">
            <a:spAutoFit/>
          </a:bodyPr>
          <a:lstStyle/>
          <a:p>
            <a:endParaRPr lang="en-GB" sz="1000" dirty="0">
              <a:solidFill>
                <a:srgbClr val="534481"/>
              </a:solidFill>
            </a:endParaRPr>
          </a:p>
          <a:p>
            <a:r>
              <a:rPr lang="en-GB" sz="1400" b="1" dirty="0">
                <a:solidFill>
                  <a:srgbClr val="534481"/>
                </a:solidFill>
              </a:rPr>
              <a:t>Word of Mouth        </a:t>
            </a:r>
            <a:r>
              <a:rPr lang="en-GB" sz="1400" b="1" dirty="0">
                <a:solidFill>
                  <a:srgbClr val="006373"/>
                </a:solidFill>
              </a:rPr>
              <a:t>Company Social Media        </a:t>
            </a:r>
            <a:r>
              <a:rPr lang="en-GB" sz="1400" b="1" dirty="0">
                <a:solidFill>
                  <a:srgbClr val="009DB5"/>
                </a:solidFill>
              </a:rPr>
              <a:t>Company Website </a:t>
            </a:r>
          </a:p>
          <a:p>
            <a:r>
              <a:rPr lang="en-GB" sz="1400" dirty="0">
                <a:solidFill>
                  <a:srgbClr val="534481"/>
                </a:solidFill>
              </a:rPr>
              <a:t>          78%		</a:t>
            </a:r>
            <a:r>
              <a:rPr lang="en-GB" sz="1400" dirty="0">
                <a:solidFill>
                  <a:srgbClr val="006373"/>
                </a:solidFill>
              </a:rPr>
              <a:t>      56%</a:t>
            </a:r>
            <a:r>
              <a:rPr lang="en-GB" sz="1400" dirty="0">
                <a:solidFill>
                  <a:srgbClr val="534481"/>
                </a:solidFill>
              </a:rPr>
              <a:t>		         </a:t>
            </a:r>
            <a:r>
              <a:rPr lang="en-GB" sz="1400" dirty="0">
                <a:solidFill>
                  <a:srgbClr val="009DB5"/>
                </a:solidFill>
              </a:rPr>
              <a:t>53%</a:t>
            </a:r>
          </a:p>
        </p:txBody>
      </p:sp>
      <p:pic>
        <p:nvPicPr>
          <p:cNvPr id="44" name="Graphic 43" descr="Speaker Phone">
            <a:extLst>
              <a:ext uri="{FF2B5EF4-FFF2-40B4-BE49-F238E27FC236}">
                <a16:creationId xmlns:a16="http://schemas.microsoft.com/office/drawing/2014/main" id="{82230BEE-6F2D-4896-A089-82DFEA56A3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92763" y="4995627"/>
            <a:ext cx="547653" cy="547653"/>
          </a:xfrm>
          <a:prstGeom prst="rect">
            <a:avLst/>
          </a:prstGeom>
        </p:spPr>
      </p:pic>
      <p:pic>
        <p:nvPicPr>
          <p:cNvPr id="47" name="Graphic 46" descr="Social network">
            <a:extLst>
              <a:ext uri="{FF2B5EF4-FFF2-40B4-BE49-F238E27FC236}">
                <a16:creationId xmlns:a16="http://schemas.microsoft.com/office/drawing/2014/main" id="{435307DD-A25E-4FC1-A90A-D467242ABBC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28080" y="4906737"/>
            <a:ext cx="702168" cy="702168"/>
          </a:xfrm>
          <a:prstGeom prst="rect">
            <a:avLst/>
          </a:prstGeom>
        </p:spPr>
      </p:pic>
      <p:pic>
        <p:nvPicPr>
          <p:cNvPr id="49" name="Graphic 48" descr="Internet">
            <a:extLst>
              <a:ext uri="{FF2B5EF4-FFF2-40B4-BE49-F238E27FC236}">
                <a16:creationId xmlns:a16="http://schemas.microsoft.com/office/drawing/2014/main" id="{0628B364-EC6E-49E3-8096-18CF7D39CAE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81437" y="5013130"/>
            <a:ext cx="604106" cy="604106"/>
          </a:xfrm>
          <a:prstGeom prst="rect">
            <a:avLst/>
          </a:prstGeom>
        </p:spPr>
      </p:pic>
      <p:sp>
        <p:nvSpPr>
          <p:cNvPr id="50" name="Rectangle 49">
            <a:extLst>
              <a:ext uri="{FF2B5EF4-FFF2-40B4-BE49-F238E27FC236}">
                <a16:creationId xmlns:a16="http://schemas.microsoft.com/office/drawing/2014/main" id="{E0FD1093-CAD8-413F-B63E-613CB09EB00D}"/>
              </a:ext>
            </a:extLst>
          </p:cNvPr>
          <p:cNvSpPr/>
          <p:nvPr/>
        </p:nvSpPr>
        <p:spPr>
          <a:xfrm>
            <a:off x="6252993" y="3793193"/>
            <a:ext cx="4804140" cy="523220"/>
          </a:xfrm>
          <a:prstGeom prst="rect">
            <a:avLst/>
          </a:prstGeom>
        </p:spPr>
        <p:txBody>
          <a:bodyPr wrap="square">
            <a:spAutoFit/>
          </a:bodyPr>
          <a:lstStyle/>
          <a:p>
            <a:r>
              <a:rPr lang="en-US" sz="1400" dirty="0"/>
              <a:t>Proportion of Employers who felt these recruits were ‘Well’ or ‘Very Well’  prepared for the job…</a:t>
            </a:r>
            <a:endParaRPr lang="en-GB" sz="1400" dirty="0"/>
          </a:p>
        </p:txBody>
      </p:sp>
    </p:spTree>
    <p:extLst>
      <p:ext uri="{BB962C8B-B14F-4D97-AF65-F5344CB8AC3E}">
        <p14:creationId xmlns:p14="http://schemas.microsoft.com/office/powerpoint/2010/main" val="116259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4939EF-0AC4-454E-8C1C-778C0AB4FB99}"/>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28851E3-CAD6-40A3-858C-64DAEF27B4E1}"/>
              </a:ext>
            </a:extLst>
          </p:cNvPr>
          <p:cNvSpPr txBox="1"/>
          <p:nvPr/>
        </p:nvSpPr>
        <p:spPr>
          <a:xfrm>
            <a:off x="119336" y="-11016"/>
            <a:ext cx="5139869" cy="646331"/>
          </a:xfrm>
          <a:prstGeom prst="rect">
            <a:avLst/>
          </a:prstGeom>
          <a:noFill/>
        </p:spPr>
        <p:txBody>
          <a:bodyPr wrap="none" rtlCol="0">
            <a:spAutoFit/>
          </a:bodyPr>
          <a:lstStyle/>
          <a:p>
            <a:r>
              <a:rPr lang="en-GB" sz="3600" b="1" dirty="0">
                <a:solidFill>
                  <a:schemeClr val="bg1"/>
                </a:solidFill>
              </a:rPr>
              <a:t>Industry Perspective (UK) </a:t>
            </a:r>
          </a:p>
        </p:txBody>
      </p:sp>
      <p:sp>
        <p:nvSpPr>
          <p:cNvPr id="16" name="Rectangle 15">
            <a:extLst>
              <a:ext uri="{FF2B5EF4-FFF2-40B4-BE49-F238E27FC236}">
                <a16:creationId xmlns:a16="http://schemas.microsoft.com/office/drawing/2014/main" id="{B1814BFD-DCCA-4B49-82BC-1438F764731A}"/>
              </a:ext>
            </a:extLst>
          </p:cNvPr>
          <p:cNvSpPr/>
          <p:nvPr/>
        </p:nvSpPr>
        <p:spPr>
          <a:xfrm>
            <a:off x="4169786" y="908720"/>
            <a:ext cx="3852428" cy="5688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16964DD-5459-41D5-BAA4-9D0EFC470EB5}"/>
              </a:ext>
            </a:extLst>
          </p:cNvPr>
          <p:cNvSpPr/>
          <p:nvPr/>
        </p:nvSpPr>
        <p:spPr>
          <a:xfrm>
            <a:off x="191344" y="908720"/>
            <a:ext cx="3852428" cy="5688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12E4169-5BC4-4685-8FCA-9AF3488F2672}"/>
              </a:ext>
            </a:extLst>
          </p:cNvPr>
          <p:cNvSpPr/>
          <p:nvPr/>
        </p:nvSpPr>
        <p:spPr>
          <a:xfrm>
            <a:off x="8148228" y="908720"/>
            <a:ext cx="3852428" cy="5688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1B7EAF-4947-427D-9CDC-B47E62F389A9}"/>
              </a:ext>
            </a:extLst>
          </p:cNvPr>
          <p:cNvSpPr/>
          <p:nvPr/>
        </p:nvSpPr>
        <p:spPr>
          <a:xfrm>
            <a:off x="191344" y="908719"/>
            <a:ext cx="3852428" cy="499721"/>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are employers looking for?</a:t>
            </a:r>
          </a:p>
        </p:txBody>
      </p:sp>
      <p:sp>
        <p:nvSpPr>
          <p:cNvPr id="21" name="Rectangle 20">
            <a:extLst>
              <a:ext uri="{FF2B5EF4-FFF2-40B4-BE49-F238E27FC236}">
                <a16:creationId xmlns:a16="http://schemas.microsoft.com/office/drawing/2014/main" id="{E32C1AD0-1B5F-422C-838A-248E649CC4BF}"/>
              </a:ext>
            </a:extLst>
          </p:cNvPr>
          <p:cNvSpPr/>
          <p:nvPr/>
        </p:nvSpPr>
        <p:spPr>
          <a:xfrm>
            <a:off x="8148228" y="908719"/>
            <a:ext cx="3852428" cy="499721"/>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How are careers changing?</a:t>
            </a:r>
          </a:p>
        </p:txBody>
      </p:sp>
      <p:sp>
        <p:nvSpPr>
          <p:cNvPr id="22" name="Rectangle 21">
            <a:extLst>
              <a:ext uri="{FF2B5EF4-FFF2-40B4-BE49-F238E27FC236}">
                <a16:creationId xmlns:a16="http://schemas.microsoft.com/office/drawing/2014/main" id="{EBB9C1A2-BAB4-4EBF-AF6A-E177B1F082D2}"/>
              </a:ext>
            </a:extLst>
          </p:cNvPr>
          <p:cNvSpPr/>
          <p:nvPr/>
        </p:nvSpPr>
        <p:spPr>
          <a:xfrm>
            <a:off x="4169786" y="913054"/>
            <a:ext cx="3852428" cy="499721"/>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skills are missing?</a:t>
            </a:r>
          </a:p>
        </p:txBody>
      </p:sp>
      <p:sp>
        <p:nvSpPr>
          <p:cNvPr id="23" name="TextBox 22">
            <a:extLst>
              <a:ext uri="{FF2B5EF4-FFF2-40B4-BE49-F238E27FC236}">
                <a16:creationId xmlns:a16="http://schemas.microsoft.com/office/drawing/2014/main" id="{27D7950A-4156-45DC-930C-DD8954A9B0A4}"/>
              </a:ext>
            </a:extLst>
          </p:cNvPr>
          <p:cNvSpPr txBox="1"/>
          <p:nvPr/>
        </p:nvSpPr>
        <p:spPr>
          <a:xfrm>
            <a:off x="252892" y="1659886"/>
            <a:ext cx="3729331" cy="4616648"/>
          </a:xfrm>
          <a:prstGeom prst="rect">
            <a:avLst/>
          </a:prstGeom>
          <a:noFill/>
        </p:spPr>
        <p:txBody>
          <a:bodyPr wrap="square" rtlCol="0">
            <a:spAutoFit/>
          </a:bodyPr>
          <a:lstStyle/>
          <a:p>
            <a:pPr marL="285750" indent="-285750">
              <a:buFont typeface="Arial" panose="020B0604020202020204" pitchFamily="34" charset="0"/>
              <a:buChar char="•"/>
            </a:pPr>
            <a:r>
              <a:rPr lang="en-GB" sz="1400" dirty="0"/>
              <a:t>When recruiting graduates,</a:t>
            </a:r>
            <a:r>
              <a:rPr lang="en-GB" sz="1400" b="1" dirty="0">
                <a:solidFill>
                  <a:srgbClr val="92AF2B"/>
                </a:solidFill>
              </a:rPr>
              <a:t> aptitude is considered more important </a:t>
            </a:r>
            <a:r>
              <a:rPr lang="en-GB" sz="1400" dirty="0"/>
              <a:t>than formal qualifications.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solidFill>
                  <a:srgbClr val="92AF2B"/>
                </a:solidFill>
              </a:rPr>
              <a:t>Resilience in young people</a:t>
            </a:r>
            <a:r>
              <a:rPr lang="en-GB" sz="1400" dirty="0"/>
              <a:t>, and the ability to deal with set backs is an essential skill sought by employers.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solidFill>
                  <a:srgbClr val="92AF2B"/>
                </a:solidFill>
              </a:rPr>
              <a:t>A positive attitude to work, punctuality, flexibility </a:t>
            </a:r>
            <a:r>
              <a:rPr lang="en-GB" sz="1400" dirty="0"/>
              <a:t>and the ability to make a professional introduction are crucial when deciding to recruit a young person.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Half of all employers report that they have not hired a young person because they felt they </a:t>
            </a:r>
            <a:r>
              <a:rPr lang="en-GB" sz="1400" b="1" dirty="0">
                <a:solidFill>
                  <a:srgbClr val="92AF2B"/>
                </a:solidFill>
              </a:rPr>
              <a:t>did not have the right attitude.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Basic and technical skills are important for the application stage but </a:t>
            </a:r>
            <a:r>
              <a:rPr lang="en-GB" sz="1400" b="1" dirty="0">
                <a:solidFill>
                  <a:srgbClr val="92AF2B"/>
                </a:solidFill>
              </a:rPr>
              <a:t>personal attributes and attitudes are more important beyond the application stage.</a:t>
            </a:r>
            <a:r>
              <a:rPr lang="en-GB" sz="1400" dirty="0"/>
              <a:t> </a:t>
            </a:r>
          </a:p>
        </p:txBody>
      </p:sp>
      <p:sp>
        <p:nvSpPr>
          <p:cNvPr id="24" name="TextBox 23">
            <a:extLst>
              <a:ext uri="{FF2B5EF4-FFF2-40B4-BE49-F238E27FC236}">
                <a16:creationId xmlns:a16="http://schemas.microsoft.com/office/drawing/2014/main" id="{04DD50C0-322A-41CE-8D34-E4F8D1DCB9D7}"/>
              </a:ext>
            </a:extLst>
          </p:cNvPr>
          <p:cNvSpPr txBox="1"/>
          <p:nvPr/>
        </p:nvSpPr>
        <p:spPr>
          <a:xfrm>
            <a:off x="4290382" y="1661509"/>
            <a:ext cx="3611235" cy="4185761"/>
          </a:xfrm>
          <a:prstGeom prst="rect">
            <a:avLst/>
          </a:prstGeom>
          <a:noFill/>
        </p:spPr>
        <p:txBody>
          <a:bodyPr wrap="square" rtlCol="0">
            <a:spAutoFit/>
          </a:bodyPr>
          <a:lstStyle/>
          <a:p>
            <a:pPr marL="285750" indent="-285750">
              <a:buFont typeface="Arial" panose="020B0604020202020204" pitchFamily="34" charset="0"/>
              <a:buChar char="•"/>
            </a:pPr>
            <a:r>
              <a:rPr lang="en-GB" sz="1400" dirty="0"/>
              <a:t>It is reported that </a:t>
            </a:r>
            <a:r>
              <a:rPr lang="en-GB" sz="1400" b="1" dirty="0">
                <a:solidFill>
                  <a:srgbClr val="534481"/>
                </a:solidFill>
              </a:rPr>
              <a:t>young graduates lack basic numeracy and literacy skills </a:t>
            </a:r>
            <a:r>
              <a:rPr lang="en-GB" sz="1400" dirty="0"/>
              <a:t>– which can impact on day to day tasks.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Other identified s</a:t>
            </a:r>
            <a:r>
              <a:rPr lang="en-GB" sz="1400" b="1" dirty="0">
                <a:solidFill>
                  <a:srgbClr val="534481"/>
                </a:solidFill>
              </a:rPr>
              <a:t>kills shortages In young people are</a:t>
            </a:r>
            <a:r>
              <a:rPr lang="en-GB" sz="1400" dirty="0"/>
              <a:t>: problem solving, communication, teamwork, analytical thinking, self management and resilience. </a:t>
            </a:r>
          </a:p>
          <a:p>
            <a:endParaRPr lang="en-GB" sz="1400" dirty="0"/>
          </a:p>
          <a:p>
            <a:pPr marL="285750" indent="-285750">
              <a:buFont typeface="Arial" panose="020B0604020202020204" pitchFamily="34" charset="0"/>
              <a:buChar char="•"/>
            </a:pPr>
            <a:r>
              <a:rPr lang="en-GB" sz="1400" dirty="0"/>
              <a:t>Technical skills such as </a:t>
            </a:r>
            <a:r>
              <a:rPr lang="en-GB" sz="1400" b="1" dirty="0">
                <a:solidFill>
                  <a:srgbClr val="534481"/>
                </a:solidFill>
              </a:rPr>
              <a:t>Block Chain, Cloud Computing, Analytical Reasoning and Artificial intelligence</a:t>
            </a:r>
            <a:r>
              <a:rPr lang="en-GB" sz="1400" dirty="0"/>
              <a:t> are also in demand amongst companies in 2020.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solidFill>
                  <a:srgbClr val="534481"/>
                </a:solidFill>
              </a:rPr>
              <a:t>Digital skills and coding skills </a:t>
            </a:r>
            <a:r>
              <a:rPr lang="en-GB" sz="1400" dirty="0"/>
              <a:t>are also in high demand and it is thought that graduates underestimate the demand for digital skills amongst recruiters and employers.</a:t>
            </a:r>
          </a:p>
        </p:txBody>
      </p:sp>
      <p:sp>
        <p:nvSpPr>
          <p:cNvPr id="25" name="TextBox 24">
            <a:extLst>
              <a:ext uri="{FF2B5EF4-FFF2-40B4-BE49-F238E27FC236}">
                <a16:creationId xmlns:a16="http://schemas.microsoft.com/office/drawing/2014/main" id="{D4D3BA25-447B-42C0-9B06-90FAE8E7E36E}"/>
              </a:ext>
            </a:extLst>
          </p:cNvPr>
          <p:cNvSpPr txBox="1"/>
          <p:nvPr/>
        </p:nvSpPr>
        <p:spPr>
          <a:xfrm>
            <a:off x="8175427" y="1662255"/>
            <a:ext cx="3611235" cy="4616648"/>
          </a:xfrm>
          <a:prstGeom prst="rect">
            <a:avLst/>
          </a:prstGeom>
          <a:noFill/>
        </p:spPr>
        <p:txBody>
          <a:bodyPr wrap="square" rtlCol="0">
            <a:spAutoFit/>
          </a:bodyPr>
          <a:lstStyle/>
          <a:p>
            <a:pPr marL="285750" indent="-285750">
              <a:buFont typeface="Arial" panose="020B0604020202020204" pitchFamily="34" charset="0"/>
              <a:buChar char="•"/>
            </a:pPr>
            <a:r>
              <a:rPr lang="en-GB" sz="1400" dirty="0"/>
              <a:t>COVID-19 and the </a:t>
            </a:r>
            <a:r>
              <a:rPr lang="en-GB" sz="1400" b="1" dirty="0">
                <a:solidFill>
                  <a:srgbClr val="006373"/>
                </a:solidFill>
              </a:rPr>
              <a:t>increase in flexible/remote working </a:t>
            </a:r>
            <a:r>
              <a:rPr lang="en-GB" sz="1400" dirty="0"/>
              <a:t>has reduced the geographical barriers associated with employment opportunities.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Career paths are </a:t>
            </a:r>
            <a:r>
              <a:rPr lang="en-GB" sz="1400" b="1" dirty="0">
                <a:solidFill>
                  <a:srgbClr val="006373"/>
                </a:solidFill>
              </a:rPr>
              <a:t>no longer linear </a:t>
            </a:r>
            <a:r>
              <a:rPr lang="en-GB" sz="1400" dirty="0"/>
              <a:t>with many people switching between jobs over their life time.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Many employers are looking to recruit graduates from </a:t>
            </a:r>
            <a:r>
              <a:rPr lang="en-GB" sz="1400" b="1" dirty="0">
                <a:solidFill>
                  <a:srgbClr val="006373"/>
                </a:solidFill>
              </a:rPr>
              <a:t>STEM subjects</a:t>
            </a:r>
            <a:r>
              <a:rPr lang="en-GB" sz="1400" dirty="0"/>
              <a: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Around 1/3 of employers </a:t>
            </a:r>
            <a:r>
              <a:rPr lang="en-GB" sz="1400" b="1" dirty="0">
                <a:solidFill>
                  <a:srgbClr val="006373"/>
                </a:solidFill>
              </a:rPr>
              <a:t>do not have a preference for degree subject </a:t>
            </a:r>
            <a:r>
              <a:rPr lang="en-GB" sz="1400" dirty="0"/>
              <a:t>(although some careers and professions do require specific degrees and qualifications)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solidFill>
                  <a:srgbClr val="006373"/>
                </a:solidFill>
              </a:rPr>
              <a:t>Only about 1/4 of employers consider the university that an applicant attended</a:t>
            </a:r>
            <a:r>
              <a:rPr lang="en-GB" sz="1400" dirty="0"/>
              <a:t>, for the majority of employers, this is not a consideration.</a:t>
            </a:r>
          </a:p>
        </p:txBody>
      </p:sp>
      <p:pic>
        <p:nvPicPr>
          <p:cNvPr id="27" name="Picture 26" descr="Icon&#10;&#10;Description automatically generated">
            <a:extLst>
              <a:ext uri="{FF2B5EF4-FFF2-40B4-BE49-F238E27FC236}">
                <a16:creationId xmlns:a16="http://schemas.microsoft.com/office/drawing/2014/main" id="{C3AA7E40-57E6-401D-B787-CA6B36F6A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320" y="6112732"/>
            <a:ext cx="431137" cy="432048"/>
          </a:xfrm>
          <a:prstGeom prst="rect">
            <a:avLst/>
          </a:prstGeom>
        </p:spPr>
      </p:pic>
      <p:pic>
        <p:nvPicPr>
          <p:cNvPr id="29" name="Picture 28" descr="Icon&#10;&#10;Description automatically generated">
            <a:extLst>
              <a:ext uri="{FF2B5EF4-FFF2-40B4-BE49-F238E27FC236}">
                <a16:creationId xmlns:a16="http://schemas.microsoft.com/office/drawing/2014/main" id="{AC0C376F-3BD6-46E5-9DEA-9A3F74C64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173" y="6065336"/>
            <a:ext cx="479444" cy="479444"/>
          </a:xfrm>
          <a:prstGeom prst="rect">
            <a:avLst/>
          </a:prstGeom>
        </p:spPr>
      </p:pic>
      <p:pic>
        <p:nvPicPr>
          <p:cNvPr id="31" name="Picture 30" descr="Icon&#10;&#10;Description automatically generated">
            <a:extLst>
              <a:ext uri="{FF2B5EF4-FFF2-40B4-BE49-F238E27FC236}">
                <a16:creationId xmlns:a16="http://schemas.microsoft.com/office/drawing/2014/main" id="{E7322CFF-EE9D-4CBD-A94B-B736EC898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7505" y="5949280"/>
            <a:ext cx="619157" cy="619157"/>
          </a:xfrm>
          <a:prstGeom prst="rect">
            <a:avLst/>
          </a:prstGeom>
        </p:spPr>
      </p:pic>
    </p:spTree>
    <p:extLst>
      <p:ext uri="{BB962C8B-B14F-4D97-AF65-F5344CB8AC3E}">
        <p14:creationId xmlns:p14="http://schemas.microsoft.com/office/powerpoint/2010/main" val="18115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BE626-4568-4657-98FF-E2554DAF1528}"/>
              </a:ext>
            </a:extLst>
          </p:cNvPr>
          <p:cNvSpPr/>
          <p:nvPr/>
        </p:nvSpPr>
        <p:spPr>
          <a:xfrm>
            <a:off x="191344" y="836712"/>
            <a:ext cx="11824392" cy="57708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775EAE8-099F-439B-ACF9-05C42B7832E6}"/>
              </a:ext>
            </a:extLst>
          </p:cNvPr>
          <p:cNvCxnSpPr>
            <a:cxnSpLocks/>
          </p:cNvCxnSpPr>
          <p:nvPr/>
        </p:nvCxnSpPr>
        <p:spPr>
          <a:xfrm>
            <a:off x="5879978" y="1431315"/>
            <a:ext cx="0" cy="3411639"/>
          </a:xfrm>
          <a:prstGeom prst="line">
            <a:avLst/>
          </a:prstGeom>
          <a:ln w="1270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D7F1FAD-405A-49D2-A8F0-3D81D07F5A6A}"/>
              </a:ext>
            </a:extLst>
          </p:cNvPr>
          <p:cNvSpPr/>
          <p:nvPr/>
        </p:nvSpPr>
        <p:spPr>
          <a:xfrm>
            <a:off x="4168268" y="5211009"/>
            <a:ext cx="3528392" cy="1235467"/>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15D1043-3784-47A5-87B5-7458203706C8}"/>
              </a:ext>
            </a:extLst>
          </p:cNvPr>
          <p:cNvSpPr/>
          <p:nvPr/>
        </p:nvSpPr>
        <p:spPr>
          <a:xfrm>
            <a:off x="8059331" y="5211009"/>
            <a:ext cx="3528392" cy="1235467"/>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F7D4EB-8886-469C-90FE-EC4BD9F420EF}"/>
              </a:ext>
            </a:extLst>
          </p:cNvPr>
          <p:cNvSpPr txBox="1"/>
          <p:nvPr/>
        </p:nvSpPr>
        <p:spPr>
          <a:xfrm>
            <a:off x="4243548" y="5355213"/>
            <a:ext cx="1741403" cy="954107"/>
          </a:xfrm>
          <a:prstGeom prst="rect">
            <a:avLst/>
          </a:prstGeom>
          <a:noFill/>
        </p:spPr>
        <p:txBody>
          <a:bodyPr wrap="square" rtlCol="0">
            <a:spAutoFit/>
          </a:bodyPr>
          <a:lstStyle/>
          <a:p>
            <a:r>
              <a:rPr lang="en-GB" sz="1400" dirty="0">
                <a:solidFill>
                  <a:schemeClr val="bg1"/>
                </a:solidFill>
              </a:rPr>
              <a:t>Scale of potential unemployment levels in </a:t>
            </a:r>
            <a:r>
              <a:rPr lang="en-GB" sz="1400" b="1" dirty="0">
                <a:solidFill>
                  <a:schemeClr val="bg1"/>
                </a:solidFill>
              </a:rPr>
              <a:t>Edinburgh and South East City Deal </a:t>
            </a:r>
          </a:p>
        </p:txBody>
      </p:sp>
      <p:sp>
        <p:nvSpPr>
          <p:cNvPr id="14" name="TextBox 13">
            <a:extLst>
              <a:ext uri="{FF2B5EF4-FFF2-40B4-BE49-F238E27FC236}">
                <a16:creationId xmlns:a16="http://schemas.microsoft.com/office/drawing/2014/main" id="{167892D7-EB7B-450E-9286-EA5A573959A7}"/>
              </a:ext>
            </a:extLst>
          </p:cNvPr>
          <p:cNvSpPr txBox="1"/>
          <p:nvPr/>
        </p:nvSpPr>
        <p:spPr>
          <a:xfrm>
            <a:off x="8138160" y="5456182"/>
            <a:ext cx="1565061" cy="738664"/>
          </a:xfrm>
          <a:prstGeom prst="rect">
            <a:avLst/>
          </a:prstGeom>
          <a:noFill/>
        </p:spPr>
        <p:txBody>
          <a:bodyPr wrap="square" rtlCol="0">
            <a:spAutoFit/>
          </a:bodyPr>
          <a:lstStyle/>
          <a:p>
            <a:r>
              <a:rPr lang="en-GB" sz="1400" dirty="0">
                <a:solidFill>
                  <a:schemeClr val="bg1"/>
                </a:solidFill>
              </a:rPr>
              <a:t>Scale of potential unemployment levels in </a:t>
            </a:r>
            <a:r>
              <a:rPr lang="en-GB" sz="1400" b="1" dirty="0">
                <a:solidFill>
                  <a:schemeClr val="bg1"/>
                </a:solidFill>
              </a:rPr>
              <a:t>Scotland</a:t>
            </a:r>
          </a:p>
        </p:txBody>
      </p:sp>
      <p:sp>
        <p:nvSpPr>
          <p:cNvPr id="15" name="TextBox 14">
            <a:extLst>
              <a:ext uri="{FF2B5EF4-FFF2-40B4-BE49-F238E27FC236}">
                <a16:creationId xmlns:a16="http://schemas.microsoft.com/office/drawing/2014/main" id="{7667CAB8-180F-4D45-BAA0-BB914F1302E9}"/>
              </a:ext>
            </a:extLst>
          </p:cNvPr>
          <p:cNvSpPr txBox="1"/>
          <p:nvPr/>
        </p:nvSpPr>
        <p:spPr>
          <a:xfrm>
            <a:off x="6193942" y="5246572"/>
            <a:ext cx="1607692" cy="1169551"/>
          </a:xfrm>
          <a:prstGeom prst="rect">
            <a:avLst/>
          </a:prstGeom>
          <a:noFill/>
        </p:spPr>
        <p:txBody>
          <a:bodyPr wrap="square" rtlCol="0">
            <a:spAutoFit/>
          </a:bodyPr>
          <a:lstStyle/>
          <a:p>
            <a:r>
              <a:rPr lang="en-GB" sz="1400" dirty="0">
                <a:solidFill>
                  <a:schemeClr val="bg1"/>
                </a:solidFill>
              </a:rPr>
              <a:t>8% = 55,400</a:t>
            </a:r>
          </a:p>
          <a:p>
            <a:r>
              <a:rPr lang="en-GB" sz="1400" dirty="0">
                <a:solidFill>
                  <a:schemeClr val="bg1"/>
                </a:solidFill>
              </a:rPr>
              <a:t>10% = 69,200</a:t>
            </a:r>
          </a:p>
          <a:p>
            <a:r>
              <a:rPr lang="en-GB" sz="1400" dirty="0">
                <a:solidFill>
                  <a:schemeClr val="bg1"/>
                </a:solidFill>
              </a:rPr>
              <a:t>12% = 83,100</a:t>
            </a:r>
          </a:p>
          <a:p>
            <a:r>
              <a:rPr lang="en-GB" sz="1400" dirty="0">
                <a:solidFill>
                  <a:schemeClr val="bg1"/>
                </a:solidFill>
              </a:rPr>
              <a:t>15% = 103,800</a:t>
            </a:r>
          </a:p>
          <a:p>
            <a:r>
              <a:rPr lang="en-GB" sz="1400" dirty="0">
                <a:solidFill>
                  <a:schemeClr val="bg1"/>
                </a:solidFill>
              </a:rPr>
              <a:t>20% = 138,400</a:t>
            </a:r>
          </a:p>
        </p:txBody>
      </p:sp>
      <p:sp>
        <p:nvSpPr>
          <p:cNvPr id="16" name="TextBox 15">
            <a:extLst>
              <a:ext uri="{FF2B5EF4-FFF2-40B4-BE49-F238E27FC236}">
                <a16:creationId xmlns:a16="http://schemas.microsoft.com/office/drawing/2014/main" id="{490A3733-F997-45FE-82F6-9E72BC7E6A75}"/>
              </a:ext>
            </a:extLst>
          </p:cNvPr>
          <p:cNvSpPr txBox="1"/>
          <p:nvPr/>
        </p:nvSpPr>
        <p:spPr>
          <a:xfrm>
            <a:off x="10073970" y="5240738"/>
            <a:ext cx="1607692" cy="1169551"/>
          </a:xfrm>
          <a:prstGeom prst="rect">
            <a:avLst/>
          </a:prstGeom>
          <a:noFill/>
        </p:spPr>
        <p:txBody>
          <a:bodyPr wrap="square" rtlCol="0">
            <a:spAutoFit/>
          </a:bodyPr>
          <a:lstStyle/>
          <a:p>
            <a:r>
              <a:rPr lang="en-GB" sz="1400" dirty="0">
                <a:solidFill>
                  <a:schemeClr val="bg1"/>
                </a:solidFill>
              </a:rPr>
              <a:t>8% = 212,200</a:t>
            </a:r>
          </a:p>
          <a:p>
            <a:r>
              <a:rPr lang="en-GB" sz="1400" dirty="0">
                <a:solidFill>
                  <a:schemeClr val="bg1"/>
                </a:solidFill>
              </a:rPr>
              <a:t>10% = 256,300</a:t>
            </a:r>
          </a:p>
          <a:p>
            <a:r>
              <a:rPr lang="en-GB" sz="1400" dirty="0">
                <a:solidFill>
                  <a:schemeClr val="bg1"/>
                </a:solidFill>
              </a:rPr>
              <a:t>12% = 318,300</a:t>
            </a:r>
          </a:p>
          <a:p>
            <a:r>
              <a:rPr lang="en-GB" sz="1400" dirty="0">
                <a:solidFill>
                  <a:schemeClr val="bg1"/>
                </a:solidFill>
              </a:rPr>
              <a:t>15% = 397,900</a:t>
            </a:r>
          </a:p>
          <a:p>
            <a:r>
              <a:rPr lang="en-GB" sz="1400" dirty="0">
                <a:solidFill>
                  <a:schemeClr val="bg1"/>
                </a:solidFill>
              </a:rPr>
              <a:t>20% = 530,600</a:t>
            </a:r>
          </a:p>
        </p:txBody>
      </p:sp>
      <p:sp>
        <p:nvSpPr>
          <p:cNvPr id="19" name="TextBox 18">
            <a:extLst>
              <a:ext uri="{FF2B5EF4-FFF2-40B4-BE49-F238E27FC236}">
                <a16:creationId xmlns:a16="http://schemas.microsoft.com/office/drawing/2014/main" id="{F32E19F9-03CB-47D4-B1F1-74A92B8C4CE5}"/>
              </a:ext>
            </a:extLst>
          </p:cNvPr>
          <p:cNvSpPr txBox="1"/>
          <p:nvPr/>
        </p:nvSpPr>
        <p:spPr>
          <a:xfrm>
            <a:off x="335360" y="5139984"/>
            <a:ext cx="3747047" cy="1384995"/>
          </a:xfrm>
          <a:prstGeom prst="rect">
            <a:avLst/>
          </a:prstGeom>
          <a:noFill/>
        </p:spPr>
        <p:txBody>
          <a:bodyPr wrap="square" rtlCol="0">
            <a:spAutoFit/>
          </a:bodyPr>
          <a:lstStyle/>
          <a:p>
            <a:r>
              <a:rPr lang="en-GB" sz="1400" dirty="0">
                <a:solidFill>
                  <a:srgbClr val="006373"/>
                </a:solidFill>
              </a:rPr>
              <a:t>Possible unemployment scenarios have been modelled based on data from the Annual Population Survey (2019 denominators). They provide a rough indication of the possible unemployment challenges to come as a result of COVID-19 (rate and no. of people). </a:t>
            </a:r>
          </a:p>
        </p:txBody>
      </p:sp>
      <p:sp>
        <p:nvSpPr>
          <p:cNvPr id="20" name="Rectangle 19">
            <a:extLst>
              <a:ext uri="{FF2B5EF4-FFF2-40B4-BE49-F238E27FC236}">
                <a16:creationId xmlns:a16="http://schemas.microsoft.com/office/drawing/2014/main" id="{B4721436-1CE5-4DC3-98D8-03C1A813D5B4}"/>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F607CB8-259D-46BC-B047-C7DFC1D520DD}"/>
              </a:ext>
            </a:extLst>
          </p:cNvPr>
          <p:cNvSpPr txBox="1"/>
          <p:nvPr/>
        </p:nvSpPr>
        <p:spPr>
          <a:xfrm>
            <a:off x="119336" y="-11016"/>
            <a:ext cx="3284297" cy="646331"/>
          </a:xfrm>
          <a:prstGeom prst="rect">
            <a:avLst/>
          </a:prstGeom>
          <a:noFill/>
        </p:spPr>
        <p:txBody>
          <a:bodyPr wrap="none" rtlCol="0">
            <a:spAutoFit/>
          </a:bodyPr>
          <a:lstStyle/>
          <a:p>
            <a:r>
              <a:rPr lang="en-GB" sz="3600" b="1" dirty="0">
                <a:solidFill>
                  <a:schemeClr val="bg1"/>
                </a:solidFill>
              </a:rPr>
              <a:t>Unemployment </a:t>
            </a:r>
          </a:p>
        </p:txBody>
      </p:sp>
      <p:sp>
        <p:nvSpPr>
          <p:cNvPr id="23" name="TextBox 22">
            <a:extLst>
              <a:ext uri="{FF2B5EF4-FFF2-40B4-BE49-F238E27FC236}">
                <a16:creationId xmlns:a16="http://schemas.microsoft.com/office/drawing/2014/main" id="{529F4DCD-C665-4D9A-89EB-54A891726173}"/>
              </a:ext>
            </a:extLst>
          </p:cNvPr>
          <p:cNvSpPr txBox="1"/>
          <p:nvPr/>
        </p:nvSpPr>
        <p:spPr>
          <a:xfrm>
            <a:off x="6050949" y="1344965"/>
            <a:ext cx="4149506" cy="338554"/>
          </a:xfrm>
          <a:prstGeom prst="rect">
            <a:avLst/>
          </a:prstGeom>
          <a:noFill/>
          <a:ln>
            <a:noFill/>
          </a:ln>
        </p:spPr>
        <p:txBody>
          <a:bodyPr wrap="square" rtlCol="0">
            <a:spAutoFit/>
          </a:bodyPr>
          <a:lstStyle/>
          <a:p>
            <a:r>
              <a:rPr lang="en-GB" sz="1600" b="1" dirty="0"/>
              <a:t>Universal Credit (UC) Claimants</a:t>
            </a:r>
          </a:p>
        </p:txBody>
      </p:sp>
      <p:sp>
        <p:nvSpPr>
          <p:cNvPr id="24" name="Rectangle 23">
            <a:extLst>
              <a:ext uri="{FF2B5EF4-FFF2-40B4-BE49-F238E27FC236}">
                <a16:creationId xmlns:a16="http://schemas.microsoft.com/office/drawing/2014/main" id="{B18BBCC1-EE1C-45F8-A2F4-56ED9E44461F}"/>
              </a:ext>
            </a:extLst>
          </p:cNvPr>
          <p:cNvSpPr/>
          <p:nvPr/>
        </p:nvSpPr>
        <p:spPr>
          <a:xfrm>
            <a:off x="198884" y="845737"/>
            <a:ext cx="11816852" cy="436662"/>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Impact of COVID-19 on Employment: </a:t>
            </a:r>
            <a:r>
              <a:rPr lang="en-GB" sz="2000" b="1" u="sng" dirty="0"/>
              <a:t>Example 5 </a:t>
            </a:r>
            <a:r>
              <a:rPr lang="en-GB" sz="2000" b="1" dirty="0"/>
              <a:t>– Edinburgh and South East City Region  </a:t>
            </a:r>
          </a:p>
        </p:txBody>
      </p:sp>
      <p:sp>
        <p:nvSpPr>
          <p:cNvPr id="3" name="TextBox 2">
            <a:extLst>
              <a:ext uri="{FF2B5EF4-FFF2-40B4-BE49-F238E27FC236}">
                <a16:creationId xmlns:a16="http://schemas.microsoft.com/office/drawing/2014/main" id="{AF9DA89D-A7F6-4F90-BA6A-920393FF4706}"/>
              </a:ext>
            </a:extLst>
          </p:cNvPr>
          <p:cNvSpPr txBox="1"/>
          <p:nvPr/>
        </p:nvSpPr>
        <p:spPr>
          <a:xfrm>
            <a:off x="335360" y="1314187"/>
            <a:ext cx="3958537" cy="369332"/>
          </a:xfrm>
          <a:prstGeom prst="rect">
            <a:avLst/>
          </a:prstGeom>
          <a:noFill/>
        </p:spPr>
        <p:txBody>
          <a:bodyPr wrap="square" rtlCol="0">
            <a:spAutoFit/>
          </a:bodyPr>
          <a:lstStyle/>
          <a:p>
            <a:r>
              <a:rPr lang="en-GB" sz="1600" b="1" dirty="0"/>
              <a:t>Unemployment</a:t>
            </a:r>
            <a:r>
              <a:rPr lang="en-GB" dirty="0">
                <a:solidFill>
                  <a:srgbClr val="006373"/>
                </a:solidFill>
              </a:rPr>
              <a:t> </a:t>
            </a:r>
          </a:p>
        </p:txBody>
      </p:sp>
      <p:pic>
        <p:nvPicPr>
          <p:cNvPr id="5" name="Graphic 4" descr="Group">
            <a:extLst>
              <a:ext uri="{FF2B5EF4-FFF2-40B4-BE49-F238E27FC236}">
                <a16:creationId xmlns:a16="http://schemas.microsoft.com/office/drawing/2014/main" id="{14FCDFA8-0DF5-478B-96E5-F125688DC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541" y="4223333"/>
            <a:ext cx="421992" cy="421992"/>
          </a:xfrm>
          <a:prstGeom prst="rect">
            <a:avLst/>
          </a:prstGeom>
        </p:spPr>
      </p:pic>
      <p:sp>
        <p:nvSpPr>
          <p:cNvPr id="6" name="TextBox 5">
            <a:extLst>
              <a:ext uri="{FF2B5EF4-FFF2-40B4-BE49-F238E27FC236}">
                <a16:creationId xmlns:a16="http://schemas.microsoft.com/office/drawing/2014/main" id="{ED17C681-C3E9-4834-A100-D1C13C0AAF3C}"/>
              </a:ext>
            </a:extLst>
          </p:cNvPr>
          <p:cNvSpPr txBox="1"/>
          <p:nvPr/>
        </p:nvSpPr>
        <p:spPr>
          <a:xfrm>
            <a:off x="335360" y="1700808"/>
            <a:ext cx="5359285" cy="1092607"/>
          </a:xfrm>
          <a:prstGeom prst="rect">
            <a:avLst/>
          </a:prstGeom>
          <a:noFill/>
        </p:spPr>
        <p:txBody>
          <a:bodyPr wrap="square" rtlCol="0">
            <a:spAutoFit/>
          </a:bodyPr>
          <a:lstStyle/>
          <a:p>
            <a:r>
              <a:rPr lang="en-GB" sz="1400" dirty="0"/>
              <a:t>Unemployment rates can be driven by strategic drivers in the labour market such as COVID-19.</a:t>
            </a:r>
          </a:p>
          <a:p>
            <a:endParaRPr lang="en-GB" sz="900" dirty="0"/>
          </a:p>
          <a:p>
            <a:r>
              <a:rPr lang="en-GB" sz="1400" dirty="0"/>
              <a:t>COVID-19 has increased unemployment across Scotland as well as Edinburgh and South East Scotland. Figures are for </a:t>
            </a:r>
            <a:r>
              <a:rPr lang="en-GB" sz="1400" b="1" dirty="0"/>
              <a:t>December 2020:</a:t>
            </a:r>
          </a:p>
        </p:txBody>
      </p:sp>
      <p:sp>
        <p:nvSpPr>
          <p:cNvPr id="28" name="TextBox 27">
            <a:extLst>
              <a:ext uri="{FF2B5EF4-FFF2-40B4-BE49-F238E27FC236}">
                <a16:creationId xmlns:a16="http://schemas.microsoft.com/office/drawing/2014/main" id="{D3A714B4-8C49-455F-AA15-790BF7E04786}"/>
              </a:ext>
            </a:extLst>
          </p:cNvPr>
          <p:cNvSpPr txBox="1"/>
          <p:nvPr/>
        </p:nvSpPr>
        <p:spPr>
          <a:xfrm>
            <a:off x="901369" y="4132134"/>
            <a:ext cx="3906143" cy="523220"/>
          </a:xfrm>
          <a:prstGeom prst="rect">
            <a:avLst/>
          </a:prstGeom>
          <a:noFill/>
        </p:spPr>
        <p:txBody>
          <a:bodyPr wrap="square" rtlCol="0">
            <a:spAutoFit/>
          </a:bodyPr>
          <a:lstStyle/>
          <a:p>
            <a:r>
              <a:rPr lang="en-GB" sz="1400" dirty="0"/>
              <a:t>For update to date unemployment insight please see the </a:t>
            </a:r>
            <a:r>
              <a:rPr lang="en-GB" sz="1400" b="1" dirty="0">
                <a:solidFill>
                  <a:srgbClr val="534481"/>
                </a:solidFill>
              </a:rPr>
              <a:t>Regional Skills Assessments. </a:t>
            </a:r>
          </a:p>
        </p:txBody>
      </p:sp>
      <p:pic>
        <p:nvPicPr>
          <p:cNvPr id="30" name="Graphic 29" descr="Information">
            <a:extLst>
              <a:ext uri="{FF2B5EF4-FFF2-40B4-BE49-F238E27FC236}">
                <a16:creationId xmlns:a16="http://schemas.microsoft.com/office/drawing/2014/main" id="{1A385711-3E2A-4C6D-85C2-B02CADCBF5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131" y="4147917"/>
            <a:ext cx="440270" cy="440270"/>
          </a:xfrm>
          <a:prstGeom prst="rect">
            <a:avLst/>
          </a:prstGeom>
        </p:spPr>
      </p:pic>
      <p:cxnSp>
        <p:nvCxnSpPr>
          <p:cNvPr id="32" name="Straight Connector 31">
            <a:extLst>
              <a:ext uri="{FF2B5EF4-FFF2-40B4-BE49-F238E27FC236}">
                <a16:creationId xmlns:a16="http://schemas.microsoft.com/office/drawing/2014/main" id="{4713AF71-9892-4F68-A8A4-D417CC5303E6}"/>
              </a:ext>
            </a:extLst>
          </p:cNvPr>
          <p:cNvCxnSpPr>
            <a:cxnSpLocks/>
          </p:cNvCxnSpPr>
          <p:nvPr/>
        </p:nvCxnSpPr>
        <p:spPr>
          <a:xfrm flipH="1" flipV="1">
            <a:off x="335360" y="4941168"/>
            <a:ext cx="11593288" cy="45854"/>
          </a:xfrm>
          <a:prstGeom prst="line">
            <a:avLst/>
          </a:prstGeom>
          <a:ln w="1270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9858CF-42FB-40BC-9ED3-425B168A217C}"/>
              </a:ext>
            </a:extLst>
          </p:cNvPr>
          <p:cNvSpPr txBox="1"/>
          <p:nvPr/>
        </p:nvSpPr>
        <p:spPr>
          <a:xfrm>
            <a:off x="335360" y="2968496"/>
            <a:ext cx="2900432" cy="892552"/>
          </a:xfrm>
          <a:prstGeom prst="rect">
            <a:avLst/>
          </a:prstGeom>
          <a:noFill/>
        </p:spPr>
        <p:txBody>
          <a:bodyPr wrap="square" rtlCol="0">
            <a:spAutoFit/>
          </a:bodyPr>
          <a:lstStyle/>
          <a:p>
            <a:r>
              <a:rPr lang="en-GB" sz="1300" dirty="0"/>
              <a:t>Unemployment 16+ population </a:t>
            </a:r>
          </a:p>
          <a:p>
            <a:r>
              <a:rPr lang="en-GB" sz="1300" b="1" dirty="0">
                <a:solidFill>
                  <a:srgbClr val="92AF2B"/>
                </a:solidFill>
              </a:rPr>
              <a:t>Edinburgh and South East Scotland</a:t>
            </a:r>
            <a:r>
              <a:rPr lang="en-GB" sz="1300" dirty="0">
                <a:solidFill>
                  <a:srgbClr val="92AF2B"/>
                </a:solidFill>
              </a:rPr>
              <a:t>:</a:t>
            </a:r>
          </a:p>
          <a:p>
            <a:r>
              <a:rPr lang="en-GB" sz="1300" b="1" dirty="0">
                <a:solidFill>
                  <a:srgbClr val="92AF2B"/>
                </a:solidFill>
              </a:rPr>
              <a:t>28,600 (4.0%)</a:t>
            </a:r>
          </a:p>
          <a:p>
            <a:r>
              <a:rPr lang="en-GB" sz="1300" b="1" dirty="0">
                <a:solidFill>
                  <a:srgbClr val="009DB5"/>
                </a:solidFill>
              </a:rPr>
              <a:t>Scotland: 117,500 (4.3%)</a:t>
            </a:r>
          </a:p>
        </p:txBody>
      </p:sp>
      <p:sp>
        <p:nvSpPr>
          <p:cNvPr id="27" name="TextBox 26">
            <a:extLst>
              <a:ext uri="{FF2B5EF4-FFF2-40B4-BE49-F238E27FC236}">
                <a16:creationId xmlns:a16="http://schemas.microsoft.com/office/drawing/2014/main" id="{3BAFB047-58D4-4324-A6B6-DED2CB554613}"/>
              </a:ext>
            </a:extLst>
          </p:cNvPr>
          <p:cNvSpPr txBox="1"/>
          <p:nvPr/>
        </p:nvSpPr>
        <p:spPr>
          <a:xfrm>
            <a:off x="3032032" y="2968496"/>
            <a:ext cx="2900432" cy="892552"/>
          </a:xfrm>
          <a:prstGeom prst="rect">
            <a:avLst/>
          </a:prstGeom>
          <a:noFill/>
        </p:spPr>
        <p:txBody>
          <a:bodyPr wrap="square" rtlCol="0">
            <a:spAutoFit/>
          </a:bodyPr>
          <a:lstStyle/>
          <a:p>
            <a:r>
              <a:rPr lang="en-GB" sz="1300" dirty="0"/>
              <a:t>Unemployment 16-64 population </a:t>
            </a:r>
          </a:p>
          <a:p>
            <a:r>
              <a:rPr lang="en-GB" sz="1300" b="1" dirty="0">
                <a:solidFill>
                  <a:srgbClr val="92AF2B"/>
                </a:solidFill>
              </a:rPr>
              <a:t>Edinburgh and South East Scotland</a:t>
            </a:r>
            <a:r>
              <a:rPr lang="en-GB" sz="1300" dirty="0">
                <a:solidFill>
                  <a:srgbClr val="92AF2B"/>
                </a:solidFill>
              </a:rPr>
              <a:t>:</a:t>
            </a:r>
          </a:p>
          <a:p>
            <a:r>
              <a:rPr lang="en-GB" sz="1300" b="1" dirty="0">
                <a:solidFill>
                  <a:srgbClr val="92AF2B"/>
                </a:solidFill>
              </a:rPr>
              <a:t>11,800 (16.6%)</a:t>
            </a:r>
          </a:p>
          <a:p>
            <a:r>
              <a:rPr lang="en-GB" sz="1300" b="1" dirty="0">
                <a:solidFill>
                  <a:srgbClr val="009DB5"/>
                </a:solidFill>
              </a:rPr>
              <a:t>Scotland: 45,200 (13.5%)</a:t>
            </a:r>
          </a:p>
        </p:txBody>
      </p:sp>
      <p:graphicFrame>
        <p:nvGraphicFramePr>
          <p:cNvPr id="29" name="Chart 28">
            <a:extLst>
              <a:ext uri="{FF2B5EF4-FFF2-40B4-BE49-F238E27FC236}">
                <a16:creationId xmlns:a16="http://schemas.microsoft.com/office/drawing/2014/main" id="{D3072EC1-5216-47F3-A8FF-5CE192E9DCD8}"/>
              </a:ext>
            </a:extLst>
          </p:cNvPr>
          <p:cNvGraphicFramePr>
            <a:graphicFrameLocks/>
          </p:cNvGraphicFramePr>
          <p:nvPr>
            <p:extLst>
              <p:ext uri="{D42A27DB-BD31-4B8C-83A1-F6EECF244321}">
                <p14:modId xmlns:p14="http://schemas.microsoft.com/office/powerpoint/2010/main" val="580044368"/>
              </p:ext>
            </p:extLst>
          </p:nvPr>
        </p:nvGraphicFramePr>
        <p:xfrm>
          <a:off x="6032421" y="2564904"/>
          <a:ext cx="5743283" cy="2395326"/>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E8BA40A4-EA31-4657-A0F1-4D3CD571CF7E}"/>
              </a:ext>
            </a:extLst>
          </p:cNvPr>
          <p:cNvSpPr txBox="1"/>
          <p:nvPr/>
        </p:nvSpPr>
        <p:spPr>
          <a:xfrm>
            <a:off x="6048103" y="2213787"/>
            <a:ext cx="5743277" cy="276999"/>
          </a:xfrm>
          <a:prstGeom prst="rect">
            <a:avLst/>
          </a:prstGeom>
          <a:noFill/>
        </p:spPr>
        <p:txBody>
          <a:bodyPr wrap="square" rtlCol="0">
            <a:spAutoFit/>
          </a:bodyPr>
          <a:lstStyle/>
          <a:p>
            <a:r>
              <a:rPr lang="en-GB" sz="1200" b="1" dirty="0"/>
              <a:t>No. of people on Universal Credit - Edinburgh and South East Scotland (2020-21)</a:t>
            </a:r>
          </a:p>
        </p:txBody>
      </p:sp>
      <p:cxnSp>
        <p:nvCxnSpPr>
          <p:cNvPr id="17" name="Straight Connector 16">
            <a:extLst>
              <a:ext uri="{FF2B5EF4-FFF2-40B4-BE49-F238E27FC236}">
                <a16:creationId xmlns:a16="http://schemas.microsoft.com/office/drawing/2014/main" id="{A4499F53-C12C-4AA5-AE38-5E98850B78A4}"/>
              </a:ext>
            </a:extLst>
          </p:cNvPr>
          <p:cNvCxnSpPr>
            <a:cxnSpLocks/>
          </p:cNvCxnSpPr>
          <p:nvPr/>
        </p:nvCxnSpPr>
        <p:spPr>
          <a:xfrm>
            <a:off x="6816080" y="2708920"/>
            <a:ext cx="0" cy="1737989"/>
          </a:xfrm>
          <a:prstGeom prst="line">
            <a:avLst/>
          </a:prstGeom>
          <a:ln w="19050">
            <a:solidFill>
              <a:srgbClr val="53448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A2FB21B-C274-46CD-8775-2EBE64F1F93F}"/>
              </a:ext>
            </a:extLst>
          </p:cNvPr>
          <p:cNvCxnSpPr>
            <a:cxnSpLocks/>
          </p:cNvCxnSpPr>
          <p:nvPr/>
        </p:nvCxnSpPr>
        <p:spPr>
          <a:xfrm>
            <a:off x="9918892" y="2708920"/>
            <a:ext cx="0" cy="1737989"/>
          </a:xfrm>
          <a:prstGeom prst="line">
            <a:avLst/>
          </a:prstGeom>
          <a:ln w="19050">
            <a:solidFill>
              <a:srgbClr val="53448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F66E6D3-9408-4497-AA21-83CC8133FFED}"/>
              </a:ext>
            </a:extLst>
          </p:cNvPr>
          <p:cNvSpPr txBox="1"/>
          <p:nvPr/>
        </p:nvSpPr>
        <p:spPr>
          <a:xfrm>
            <a:off x="6816080" y="2509618"/>
            <a:ext cx="1049097" cy="261610"/>
          </a:xfrm>
          <a:prstGeom prst="rect">
            <a:avLst/>
          </a:prstGeom>
          <a:noFill/>
        </p:spPr>
        <p:txBody>
          <a:bodyPr wrap="square" rtlCol="0">
            <a:spAutoFit/>
          </a:bodyPr>
          <a:lstStyle/>
          <a:p>
            <a:r>
              <a:rPr lang="en-GB" sz="1100" b="1" dirty="0">
                <a:solidFill>
                  <a:srgbClr val="534481"/>
                </a:solidFill>
              </a:rPr>
              <a:t>1</a:t>
            </a:r>
            <a:r>
              <a:rPr lang="en-GB" sz="1100" b="1" baseline="30000" dirty="0">
                <a:solidFill>
                  <a:srgbClr val="534481"/>
                </a:solidFill>
              </a:rPr>
              <a:t>st</a:t>
            </a:r>
            <a:r>
              <a:rPr lang="en-GB" sz="1100" b="1" dirty="0">
                <a:solidFill>
                  <a:srgbClr val="534481"/>
                </a:solidFill>
              </a:rPr>
              <a:t> lockdown </a:t>
            </a:r>
          </a:p>
        </p:txBody>
      </p:sp>
      <p:sp>
        <p:nvSpPr>
          <p:cNvPr id="34" name="TextBox 33">
            <a:extLst>
              <a:ext uri="{FF2B5EF4-FFF2-40B4-BE49-F238E27FC236}">
                <a16:creationId xmlns:a16="http://schemas.microsoft.com/office/drawing/2014/main" id="{64FFAB1C-D4F0-4F55-9B5A-8F017485C1A5}"/>
              </a:ext>
            </a:extLst>
          </p:cNvPr>
          <p:cNvSpPr txBox="1"/>
          <p:nvPr/>
        </p:nvSpPr>
        <p:spPr>
          <a:xfrm>
            <a:off x="9918892" y="2498535"/>
            <a:ext cx="1049097" cy="261610"/>
          </a:xfrm>
          <a:prstGeom prst="rect">
            <a:avLst/>
          </a:prstGeom>
          <a:noFill/>
        </p:spPr>
        <p:txBody>
          <a:bodyPr wrap="square" rtlCol="0">
            <a:spAutoFit/>
          </a:bodyPr>
          <a:lstStyle/>
          <a:p>
            <a:r>
              <a:rPr lang="en-GB" sz="1100" b="1" dirty="0">
                <a:solidFill>
                  <a:srgbClr val="534481"/>
                </a:solidFill>
              </a:rPr>
              <a:t>2</a:t>
            </a:r>
            <a:r>
              <a:rPr lang="en-GB" sz="1100" b="1" baseline="30000" dirty="0">
                <a:solidFill>
                  <a:srgbClr val="534481"/>
                </a:solidFill>
              </a:rPr>
              <a:t>nd</a:t>
            </a:r>
            <a:r>
              <a:rPr lang="en-GB" sz="1100" b="1" dirty="0">
                <a:solidFill>
                  <a:srgbClr val="534481"/>
                </a:solidFill>
              </a:rPr>
              <a:t> lockdown </a:t>
            </a:r>
          </a:p>
        </p:txBody>
      </p:sp>
      <p:sp>
        <p:nvSpPr>
          <p:cNvPr id="35" name="TextBox 34">
            <a:extLst>
              <a:ext uri="{FF2B5EF4-FFF2-40B4-BE49-F238E27FC236}">
                <a16:creationId xmlns:a16="http://schemas.microsoft.com/office/drawing/2014/main" id="{09B81BD4-2D5C-4351-8A90-0BC7CC19A1B9}"/>
              </a:ext>
            </a:extLst>
          </p:cNvPr>
          <p:cNvSpPr txBox="1"/>
          <p:nvPr/>
        </p:nvSpPr>
        <p:spPr>
          <a:xfrm>
            <a:off x="6048103" y="1675881"/>
            <a:ext cx="5359285" cy="523220"/>
          </a:xfrm>
          <a:prstGeom prst="rect">
            <a:avLst/>
          </a:prstGeom>
          <a:noFill/>
        </p:spPr>
        <p:txBody>
          <a:bodyPr wrap="square" rtlCol="0">
            <a:spAutoFit/>
          </a:bodyPr>
          <a:lstStyle/>
          <a:p>
            <a:r>
              <a:rPr lang="en-GB" sz="1400" dirty="0"/>
              <a:t>We can use more timely indicators such as the number of individuals on UC to assess the impact of changes in labour market.</a:t>
            </a:r>
          </a:p>
        </p:txBody>
      </p:sp>
    </p:spTree>
    <p:extLst>
      <p:ext uri="{BB962C8B-B14F-4D97-AF65-F5344CB8AC3E}">
        <p14:creationId xmlns:p14="http://schemas.microsoft.com/office/powerpoint/2010/main" val="368137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77510D-5C51-4F1D-B222-D3856106FEA4}"/>
              </a:ext>
            </a:extLst>
          </p:cNvPr>
          <p:cNvSpPr/>
          <p:nvPr/>
        </p:nvSpPr>
        <p:spPr>
          <a:xfrm>
            <a:off x="227352" y="1195640"/>
            <a:ext cx="11809304" cy="5329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2ED7757-328E-4E42-AEEE-09D5261F26DF}"/>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F8181B6-38AC-435D-9395-C050053F1F4A}"/>
              </a:ext>
            </a:extLst>
          </p:cNvPr>
          <p:cNvSpPr txBox="1"/>
          <p:nvPr/>
        </p:nvSpPr>
        <p:spPr>
          <a:xfrm>
            <a:off x="119336" y="-11016"/>
            <a:ext cx="6232732" cy="646331"/>
          </a:xfrm>
          <a:prstGeom prst="rect">
            <a:avLst/>
          </a:prstGeom>
          <a:noFill/>
        </p:spPr>
        <p:txBody>
          <a:bodyPr wrap="none" rtlCol="0">
            <a:spAutoFit/>
          </a:bodyPr>
          <a:lstStyle/>
          <a:p>
            <a:r>
              <a:rPr lang="en-GB" sz="3600" dirty="0">
                <a:solidFill>
                  <a:schemeClr val="bg1"/>
                </a:solidFill>
              </a:rPr>
              <a:t>Impact on Individuals: COVID-19</a:t>
            </a:r>
          </a:p>
        </p:txBody>
      </p:sp>
      <p:cxnSp>
        <p:nvCxnSpPr>
          <p:cNvPr id="7" name="Straight Connector 6">
            <a:extLst>
              <a:ext uri="{FF2B5EF4-FFF2-40B4-BE49-F238E27FC236}">
                <a16:creationId xmlns:a16="http://schemas.microsoft.com/office/drawing/2014/main" id="{64B66CFF-E778-4E01-92DF-E11091CC844C}"/>
              </a:ext>
            </a:extLst>
          </p:cNvPr>
          <p:cNvCxnSpPr>
            <a:cxnSpLocks/>
          </p:cNvCxnSpPr>
          <p:nvPr/>
        </p:nvCxnSpPr>
        <p:spPr>
          <a:xfrm>
            <a:off x="6096000" y="1662804"/>
            <a:ext cx="36004" cy="4646516"/>
          </a:xfrm>
          <a:prstGeom prst="line">
            <a:avLst/>
          </a:prstGeom>
          <a:ln w="9525">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02D2FE-477E-443F-9B38-4894EC997AB3}"/>
              </a:ext>
            </a:extLst>
          </p:cNvPr>
          <p:cNvSpPr txBox="1"/>
          <p:nvPr/>
        </p:nvSpPr>
        <p:spPr>
          <a:xfrm>
            <a:off x="1991544" y="2712033"/>
            <a:ext cx="2880320" cy="584775"/>
          </a:xfrm>
          <a:prstGeom prst="rect">
            <a:avLst/>
          </a:prstGeom>
          <a:noFill/>
        </p:spPr>
        <p:txBody>
          <a:bodyPr wrap="square" rtlCol="0">
            <a:spAutoFit/>
          </a:bodyPr>
          <a:lstStyle/>
          <a:p>
            <a:r>
              <a:rPr lang="en-GB" sz="1600" b="1" dirty="0">
                <a:solidFill>
                  <a:srgbClr val="009DB5"/>
                </a:solidFill>
              </a:rPr>
              <a:t>41,100</a:t>
            </a:r>
            <a:r>
              <a:rPr lang="en-GB" sz="1600" b="1" dirty="0"/>
              <a:t> </a:t>
            </a:r>
            <a:r>
              <a:rPr lang="en-GB" sz="1600" dirty="0"/>
              <a:t>were male</a:t>
            </a:r>
          </a:p>
          <a:p>
            <a:r>
              <a:rPr lang="en-GB" sz="1600" b="1" dirty="0">
                <a:solidFill>
                  <a:srgbClr val="A0B100"/>
                </a:solidFill>
              </a:rPr>
              <a:t>43,700</a:t>
            </a:r>
            <a:r>
              <a:rPr lang="en-GB" sz="1600" b="1" dirty="0">
                <a:solidFill>
                  <a:srgbClr val="006373"/>
                </a:solidFill>
              </a:rPr>
              <a:t> </a:t>
            </a:r>
            <a:r>
              <a:rPr lang="en-GB" sz="1600" dirty="0"/>
              <a:t>were female </a:t>
            </a:r>
          </a:p>
        </p:txBody>
      </p:sp>
      <p:sp>
        <p:nvSpPr>
          <p:cNvPr id="16" name="Rectangle 15">
            <a:extLst>
              <a:ext uri="{FF2B5EF4-FFF2-40B4-BE49-F238E27FC236}">
                <a16:creationId xmlns:a16="http://schemas.microsoft.com/office/drawing/2014/main" id="{DC50E14B-D452-423A-B316-079C383E62DD}"/>
              </a:ext>
            </a:extLst>
          </p:cNvPr>
          <p:cNvSpPr/>
          <p:nvPr/>
        </p:nvSpPr>
        <p:spPr>
          <a:xfrm>
            <a:off x="451378" y="1911921"/>
            <a:ext cx="4884950" cy="523220"/>
          </a:xfrm>
          <a:prstGeom prst="rect">
            <a:avLst/>
          </a:prstGeom>
        </p:spPr>
        <p:txBody>
          <a:bodyPr wrap="square">
            <a:spAutoFit/>
          </a:bodyPr>
          <a:lstStyle/>
          <a:p>
            <a:r>
              <a:rPr lang="en-GB" sz="1400" dirty="0"/>
              <a:t>In </a:t>
            </a:r>
            <a:r>
              <a:rPr lang="en-GB" sz="1400" b="1" dirty="0">
                <a:solidFill>
                  <a:srgbClr val="006373"/>
                </a:solidFill>
              </a:rPr>
              <a:t>Edinburgh and South East Scotland </a:t>
            </a:r>
            <a:r>
              <a:rPr lang="en-GB" sz="1400" dirty="0"/>
              <a:t>as at the 31</a:t>
            </a:r>
            <a:r>
              <a:rPr lang="en-GB" sz="1400" baseline="30000" dirty="0"/>
              <a:t>st</a:t>
            </a:r>
            <a:r>
              <a:rPr lang="en-GB" sz="1400" dirty="0"/>
              <a:t> of March 2021 there were </a:t>
            </a:r>
            <a:r>
              <a:rPr lang="en-GB" sz="1400" b="1" dirty="0">
                <a:solidFill>
                  <a:srgbClr val="006373"/>
                </a:solidFill>
              </a:rPr>
              <a:t>84,800</a:t>
            </a:r>
            <a:r>
              <a:rPr lang="en-GB" sz="1400" dirty="0">
                <a:solidFill>
                  <a:srgbClr val="006373"/>
                </a:solidFill>
              </a:rPr>
              <a:t> </a:t>
            </a:r>
            <a:r>
              <a:rPr lang="en-GB" sz="1400" dirty="0"/>
              <a:t>people on furlough.</a:t>
            </a:r>
          </a:p>
        </p:txBody>
      </p:sp>
      <p:pic>
        <p:nvPicPr>
          <p:cNvPr id="20" name="Graphic 19" descr="Man">
            <a:extLst>
              <a:ext uri="{FF2B5EF4-FFF2-40B4-BE49-F238E27FC236}">
                <a16:creationId xmlns:a16="http://schemas.microsoft.com/office/drawing/2014/main" id="{B7BA2096-CE10-4301-96DC-CD312DDD28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931" y="2832090"/>
            <a:ext cx="384452" cy="384452"/>
          </a:xfrm>
          <a:prstGeom prst="rect">
            <a:avLst/>
          </a:prstGeom>
        </p:spPr>
      </p:pic>
      <p:pic>
        <p:nvPicPr>
          <p:cNvPr id="22" name="Graphic 21" descr="Woman">
            <a:extLst>
              <a:ext uri="{FF2B5EF4-FFF2-40B4-BE49-F238E27FC236}">
                <a16:creationId xmlns:a16="http://schemas.microsoft.com/office/drawing/2014/main" id="{0FA4A5E8-D643-4836-B16A-3855088F07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1787" y="2642636"/>
            <a:ext cx="584775" cy="584775"/>
          </a:xfrm>
          <a:prstGeom prst="rect">
            <a:avLst/>
          </a:prstGeom>
        </p:spPr>
      </p:pic>
      <p:sp>
        <p:nvSpPr>
          <p:cNvPr id="28" name="TextBox 27">
            <a:extLst>
              <a:ext uri="{FF2B5EF4-FFF2-40B4-BE49-F238E27FC236}">
                <a16:creationId xmlns:a16="http://schemas.microsoft.com/office/drawing/2014/main" id="{D8B6E2E6-3591-4517-9174-C1C21FD46C39}"/>
              </a:ext>
            </a:extLst>
          </p:cNvPr>
          <p:cNvSpPr txBox="1"/>
          <p:nvPr/>
        </p:nvSpPr>
        <p:spPr>
          <a:xfrm>
            <a:off x="449328" y="3663008"/>
            <a:ext cx="5233062" cy="1169551"/>
          </a:xfrm>
          <a:prstGeom prst="rect">
            <a:avLst/>
          </a:prstGeom>
          <a:noFill/>
        </p:spPr>
        <p:txBody>
          <a:bodyPr wrap="square" rtlCol="0">
            <a:spAutoFit/>
          </a:bodyPr>
          <a:lstStyle/>
          <a:p>
            <a:r>
              <a:rPr lang="en-GB" sz="1400" b="1" dirty="0">
                <a:solidFill>
                  <a:srgbClr val="006373"/>
                </a:solidFill>
              </a:rPr>
              <a:t>Females between the ages of 16-24 across the region also have a higher rate of unemployment </a:t>
            </a:r>
            <a:r>
              <a:rPr lang="en-GB" sz="1400" dirty="0"/>
              <a:t>(15.8) compared to their male counterparts (17.5).</a:t>
            </a:r>
          </a:p>
          <a:p>
            <a:endParaRPr lang="en-GB" sz="1400" dirty="0"/>
          </a:p>
          <a:p>
            <a:r>
              <a:rPr lang="en-GB" sz="1400" dirty="0"/>
              <a:t> </a:t>
            </a:r>
            <a:endParaRPr lang="en-GB" sz="1600" dirty="0"/>
          </a:p>
        </p:txBody>
      </p:sp>
      <p:sp>
        <p:nvSpPr>
          <p:cNvPr id="34" name="TextBox 33">
            <a:extLst>
              <a:ext uri="{FF2B5EF4-FFF2-40B4-BE49-F238E27FC236}">
                <a16:creationId xmlns:a16="http://schemas.microsoft.com/office/drawing/2014/main" id="{C3A648CC-10F6-4B43-9330-EDF28639FF53}"/>
              </a:ext>
            </a:extLst>
          </p:cNvPr>
          <p:cNvSpPr txBox="1"/>
          <p:nvPr/>
        </p:nvSpPr>
        <p:spPr>
          <a:xfrm>
            <a:off x="7100044" y="2061151"/>
            <a:ext cx="4671807" cy="3970318"/>
          </a:xfrm>
          <a:prstGeom prst="rect">
            <a:avLst/>
          </a:prstGeom>
          <a:noFill/>
        </p:spPr>
        <p:txBody>
          <a:bodyPr wrap="square" rtlCol="0">
            <a:spAutoFit/>
          </a:bodyPr>
          <a:lstStyle/>
          <a:p>
            <a:r>
              <a:rPr lang="en-GB" sz="1400" b="1" dirty="0">
                <a:solidFill>
                  <a:srgbClr val="534481"/>
                </a:solidFill>
              </a:rPr>
              <a:t>Longer working lives </a:t>
            </a:r>
            <a:r>
              <a:rPr lang="en-GB" sz="1400" dirty="0"/>
              <a:t>due to changes to state pensions could also add to the challenges facing young people in the labour market.</a:t>
            </a:r>
          </a:p>
          <a:p>
            <a:endParaRPr lang="en-GB" sz="1400" dirty="0"/>
          </a:p>
          <a:p>
            <a:r>
              <a:rPr lang="en-GB" sz="1400" dirty="0"/>
              <a:t>Those in </a:t>
            </a:r>
            <a:r>
              <a:rPr lang="en-GB" sz="1400" b="1" dirty="0">
                <a:solidFill>
                  <a:srgbClr val="009DB5"/>
                </a:solidFill>
              </a:rPr>
              <a:t>low paid jobs are also more likely to be unable to work from home </a:t>
            </a:r>
            <a:r>
              <a:rPr lang="en-GB" sz="1400" dirty="0"/>
              <a:t>and could be further exposed to unemployment (IFS, 2020).</a:t>
            </a:r>
          </a:p>
          <a:p>
            <a:endParaRPr lang="en-GB" sz="1400" dirty="0"/>
          </a:p>
          <a:p>
            <a:r>
              <a:rPr lang="en-GB" sz="1400" dirty="0"/>
              <a:t>The Institute for Public Policy Research has identified that employees from </a:t>
            </a:r>
            <a:r>
              <a:rPr lang="en-GB" sz="1400" b="1" dirty="0">
                <a:solidFill>
                  <a:srgbClr val="92AF2B"/>
                </a:solidFill>
              </a:rPr>
              <a:t>Black, Asian and Other Ethnic Minorities were nearly three times more likely to have faced redundancy </a:t>
            </a:r>
            <a:r>
              <a:rPr lang="en-GB" sz="1400" dirty="0"/>
              <a:t>as a result of the pandemic in comparison to the population as a whole. </a:t>
            </a:r>
          </a:p>
          <a:p>
            <a:endParaRPr lang="en-GB" sz="1400" dirty="0"/>
          </a:p>
          <a:p>
            <a:r>
              <a:rPr lang="en-GB" sz="1400" dirty="0"/>
              <a:t>The transition to </a:t>
            </a:r>
            <a:r>
              <a:rPr lang="en-GB" sz="1400" b="1" dirty="0">
                <a:solidFill>
                  <a:srgbClr val="006373"/>
                </a:solidFill>
              </a:rPr>
              <a:t>working from home may operate to disadvantage young peoples development </a:t>
            </a:r>
            <a:r>
              <a:rPr lang="en-GB" sz="1400" dirty="0"/>
              <a:t>in the workplace due to lack of opportunity to build  softer meta-skills (BBC, 2020). </a:t>
            </a:r>
          </a:p>
        </p:txBody>
      </p:sp>
      <p:pic>
        <p:nvPicPr>
          <p:cNvPr id="36" name="Graphic 35" descr="Business Growth">
            <a:extLst>
              <a:ext uri="{FF2B5EF4-FFF2-40B4-BE49-F238E27FC236}">
                <a16:creationId xmlns:a16="http://schemas.microsoft.com/office/drawing/2014/main" id="{34C02108-A1C7-4FF8-B528-5B5424CB83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2190" y="2105587"/>
            <a:ext cx="525840" cy="525840"/>
          </a:xfrm>
          <a:prstGeom prst="rect">
            <a:avLst/>
          </a:prstGeom>
        </p:spPr>
      </p:pic>
      <p:pic>
        <p:nvPicPr>
          <p:cNvPr id="38" name="Graphic 37" descr="Stopwatch">
            <a:extLst>
              <a:ext uri="{FF2B5EF4-FFF2-40B4-BE49-F238E27FC236}">
                <a16:creationId xmlns:a16="http://schemas.microsoft.com/office/drawing/2014/main" id="{BE82642E-3E54-4343-B0CE-ECE32DA519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7858" y="2994937"/>
            <a:ext cx="540172" cy="540172"/>
          </a:xfrm>
          <a:prstGeom prst="rect">
            <a:avLst/>
          </a:prstGeom>
        </p:spPr>
      </p:pic>
      <p:pic>
        <p:nvPicPr>
          <p:cNvPr id="40" name="Graphic 39" descr="Pie chart">
            <a:extLst>
              <a:ext uri="{FF2B5EF4-FFF2-40B4-BE49-F238E27FC236}">
                <a16:creationId xmlns:a16="http://schemas.microsoft.com/office/drawing/2014/main" id="{323E898A-47B7-4CAB-9654-D809F51CBF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21342" y="4097574"/>
            <a:ext cx="493204" cy="493204"/>
          </a:xfrm>
          <a:prstGeom prst="rect">
            <a:avLst/>
          </a:prstGeom>
        </p:spPr>
      </p:pic>
      <p:pic>
        <p:nvPicPr>
          <p:cNvPr id="42" name="Graphic 41" descr="House">
            <a:extLst>
              <a:ext uri="{FF2B5EF4-FFF2-40B4-BE49-F238E27FC236}">
                <a16:creationId xmlns:a16="http://schemas.microsoft.com/office/drawing/2014/main" id="{0C0D4BE2-D381-4AEC-868D-6ED2F33578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99533" y="5278122"/>
            <a:ext cx="561698" cy="561698"/>
          </a:xfrm>
          <a:prstGeom prst="rect">
            <a:avLst/>
          </a:prstGeom>
        </p:spPr>
      </p:pic>
      <p:sp>
        <p:nvSpPr>
          <p:cNvPr id="25" name="Rectangle 24">
            <a:extLst>
              <a:ext uri="{FF2B5EF4-FFF2-40B4-BE49-F238E27FC236}">
                <a16:creationId xmlns:a16="http://schemas.microsoft.com/office/drawing/2014/main" id="{63EB2693-7B52-45DD-9C60-D454D512ABBE}"/>
              </a:ext>
            </a:extLst>
          </p:cNvPr>
          <p:cNvSpPr/>
          <p:nvPr/>
        </p:nvSpPr>
        <p:spPr>
          <a:xfrm>
            <a:off x="227352" y="763476"/>
            <a:ext cx="11809304" cy="436662"/>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u="sng" dirty="0"/>
              <a:t>Example 6 </a:t>
            </a:r>
            <a:r>
              <a:rPr lang="en-GB" sz="2000" b="1" dirty="0"/>
              <a:t>- Edinburgh and South East Scotland </a:t>
            </a:r>
          </a:p>
        </p:txBody>
      </p:sp>
      <p:sp>
        <p:nvSpPr>
          <p:cNvPr id="8" name="Rectangle 7">
            <a:extLst>
              <a:ext uri="{FF2B5EF4-FFF2-40B4-BE49-F238E27FC236}">
                <a16:creationId xmlns:a16="http://schemas.microsoft.com/office/drawing/2014/main" id="{A09B28E2-2FC5-4D13-9076-092CEF6F088F}"/>
              </a:ext>
            </a:extLst>
          </p:cNvPr>
          <p:cNvSpPr/>
          <p:nvPr/>
        </p:nvSpPr>
        <p:spPr>
          <a:xfrm>
            <a:off x="6287634" y="1714041"/>
            <a:ext cx="5605010" cy="4811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3F0EC1F-DE37-472E-9412-A81C19D352D3}"/>
              </a:ext>
            </a:extLst>
          </p:cNvPr>
          <p:cNvSpPr txBox="1"/>
          <p:nvPr/>
        </p:nvSpPr>
        <p:spPr>
          <a:xfrm>
            <a:off x="451378" y="1447636"/>
            <a:ext cx="1774266" cy="369332"/>
          </a:xfrm>
          <a:prstGeom prst="rect">
            <a:avLst/>
          </a:prstGeom>
          <a:noFill/>
          <a:ln>
            <a:noFill/>
          </a:ln>
        </p:spPr>
        <p:txBody>
          <a:bodyPr wrap="square" rtlCol="0">
            <a:spAutoFit/>
          </a:bodyPr>
          <a:lstStyle/>
          <a:p>
            <a:r>
              <a:rPr lang="en-GB" b="1" dirty="0"/>
              <a:t>Furlough data</a:t>
            </a:r>
          </a:p>
        </p:txBody>
      </p:sp>
      <p:sp>
        <p:nvSpPr>
          <p:cNvPr id="29" name="TextBox 28">
            <a:extLst>
              <a:ext uri="{FF2B5EF4-FFF2-40B4-BE49-F238E27FC236}">
                <a16:creationId xmlns:a16="http://schemas.microsoft.com/office/drawing/2014/main" id="{2141B658-B613-4702-BD82-81FF1FEBF776}"/>
              </a:ext>
            </a:extLst>
          </p:cNvPr>
          <p:cNvSpPr txBox="1"/>
          <p:nvPr/>
        </p:nvSpPr>
        <p:spPr>
          <a:xfrm>
            <a:off x="6390952" y="1447636"/>
            <a:ext cx="1774266" cy="369332"/>
          </a:xfrm>
          <a:prstGeom prst="rect">
            <a:avLst/>
          </a:prstGeom>
          <a:noFill/>
          <a:ln>
            <a:noFill/>
          </a:ln>
        </p:spPr>
        <p:txBody>
          <a:bodyPr wrap="square" rtlCol="0">
            <a:spAutoFit/>
          </a:bodyPr>
          <a:lstStyle/>
          <a:p>
            <a:r>
              <a:rPr lang="en-GB" b="1" dirty="0"/>
              <a:t>Trend Analysis </a:t>
            </a:r>
          </a:p>
        </p:txBody>
      </p:sp>
      <p:sp>
        <p:nvSpPr>
          <p:cNvPr id="21" name="TextBox 20">
            <a:extLst>
              <a:ext uri="{FF2B5EF4-FFF2-40B4-BE49-F238E27FC236}">
                <a16:creationId xmlns:a16="http://schemas.microsoft.com/office/drawing/2014/main" id="{F5B75F67-752A-48BA-9749-DF74D6DD4D3D}"/>
              </a:ext>
            </a:extLst>
          </p:cNvPr>
          <p:cNvSpPr txBox="1"/>
          <p:nvPr/>
        </p:nvSpPr>
        <p:spPr>
          <a:xfrm>
            <a:off x="456733" y="4477806"/>
            <a:ext cx="4771583" cy="1169551"/>
          </a:xfrm>
          <a:prstGeom prst="rect">
            <a:avLst/>
          </a:prstGeom>
          <a:noFill/>
        </p:spPr>
        <p:txBody>
          <a:bodyPr wrap="square" rtlCol="0">
            <a:spAutoFit/>
          </a:bodyPr>
          <a:lstStyle/>
          <a:p>
            <a:r>
              <a:rPr lang="en-GB" sz="1400" b="1" dirty="0">
                <a:solidFill>
                  <a:srgbClr val="534481"/>
                </a:solidFill>
              </a:rPr>
              <a:t>The unemployment rate for individuals from ethnic minorities across Edinburgh and the South East of Scotland is 9.1% higher than the average unemployment rate for the region (4.0%)</a:t>
            </a:r>
            <a:r>
              <a:rPr lang="en-GB" sz="1400" b="1" dirty="0">
                <a:solidFill>
                  <a:srgbClr val="006373"/>
                </a:solidFill>
              </a:rPr>
              <a:t>. </a:t>
            </a:r>
          </a:p>
          <a:p>
            <a:r>
              <a:rPr lang="en-GB" sz="1400" dirty="0"/>
              <a:t> </a:t>
            </a:r>
            <a:endParaRPr lang="en-GB" sz="1600" dirty="0"/>
          </a:p>
        </p:txBody>
      </p:sp>
      <p:sp>
        <p:nvSpPr>
          <p:cNvPr id="23" name="TextBox 22">
            <a:extLst>
              <a:ext uri="{FF2B5EF4-FFF2-40B4-BE49-F238E27FC236}">
                <a16:creationId xmlns:a16="http://schemas.microsoft.com/office/drawing/2014/main" id="{648FBD89-97E3-460A-B2FD-BE5197720063}"/>
              </a:ext>
            </a:extLst>
          </p:cNvPr>
          <p:cNvSpPr txBox="1"/>
          <p:nvPr/>
        </p:nvSpPr>
        <p:spPr>
          <a:xfrm>
            <a:off x="456732" y="5498068"/>
            <a:ext cx="4771583" cy="523220"/>
          </a:xfrm>
          <a:prstGeom prst="rect">
            <a:avLst/>
          </a:prstGeom>
          <a:noFill/>
        </p:spPr>
        <p:txBody>
          <a:bodyPr wrap="square" rtlCol="0">
            <a:spAutoFit/>
          </a:bodyPr>
          <a:lstStyle/>
          <a:p>
            <a:r>
              <a:rPr lang="en-GB" sz="1400" b="1" dirty="0">
                <a:solidFill>
                  <a:srgbClr val="009DB5"/>
                </a:solidFill>
              </a:rPr>
              <a:t>Those with EA core or work-limiting disabilities also have higher rates of unemployment compared (4.4%).</a:t>
            </a:r>
            <a:endParaRPr lang="en-GB" sz="1600" dirty="0">
              <a:solidFill>
                <a:srgbClr val="009DB5"/>
              </a:solidFill>
            </a:endParaRPr>
          </a:p>
        </p:txBody>
      </p:sp>
    </p:spTree>
    <p:extLst>
      <p:ext uri="{BB962C8B-B14F-4D97-AF65-F5344CB8AC3E}">
        <p14:creationId xmlns:p14="http://schemas.microsoft.com/office/powerpoint/2010/main" val="49479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EEB357-8804-2F47-8E20-7BEF670A9846}"/>
              </a:ext>
            </a:extLst>
          </p:cNvPr>
          <p:cNvSpPr/>
          <p:nvPr/>
        </p:nvSpPr>
        <p:spPr>
          <a:xfrm>
            <a:off x="6213836" y="4252094"/>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DEEA62-4C1A-5446-9D3E-4C087ACCAD40}"/>
              </a:ext>
            </a:extLst>
          </p:cNvPr>
          <p:cNvSpPr/>
          <p:nvPr/>
        </p:nvSpPr>
        <p:spPr>
          <a:xfrm>
            <a:off x="286002" y="4252094"/>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7D2B75-011E-AF4E-9149-81666ED60335}"/>
              </a:ext>
            </a:extLst>
          </p:cNvPr>
          <p:cNvSpPr/>
          <p:nvPr/>
        </p:nvSpPr>
        <p:spPr>
          <a:xfrm>
            <a:off x="6213837" y="1550937"/>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2E7B31-038A-6E49-9F0A-E62142E2031C}"/>
              </a:ext>
            </a:extLst>
          </p:cNvPr>
          <p:cNvSpPr/>
          <p:nvPr/>
        </p:nvSpPr>
        <p:spPr>
          <a:xfrm>
            <a:off x="286002" y="1550937"/>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7807ACB-C75F-2943-82F1-3F3231559A9F}"/>
              </a:ext>
            </a:extLst>
          </p:cNvPr>
          <p:cNvSpPr/>
          <p:nvPr/>
        </p:nvSpPr>
        <p:spPr>
          <a:xfrm>
            <a:off x="0" y="0"/>
            <a:ext cx="12192000" cy="908720"/>
          </a:xfrm>
          <a:prstGeom prst="rect">
            <a:avLst/>
          </a:prstGeom>
          <a:solidFill>
            <a:srgbClr val="665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5" name="TextBox 4">
            <a:extLst>
              <a:ext uri="{FF2B5EF4-FFF2-40B4-BE49-F238E27FC236}">
                <a16:creationId xmlns:a16="http://schemas.microsoft.com/office/drawing/2014/main" id="{B3AC6F82-0BD4-6B4B-9EC3-13DEF314244B}"/>
              </a:ext>
            </a:extLst>
          </p:cNvPr>
          <p:cNvSpPr txBox="1"/>
          <p:nvPr/>
        </p:nvSpPr>
        <p:spPr>
          <a:xfrm>
            <a:off x="848545" y="157413"/>
            <a:ext cx="6425670" cy="646203"/>
          </a:xfrm>
          <a:prstGeom prst="rect">
            <a:avLst/>
          </a:prstGeom>
          <a:noFill/>
        </p:spPr>
        <p:txBody>
          <a:bodyPr wrap="none" rtlCol="0" anchor="t">
            <a:spAutoFit/>
          </a:bodyPr>
          <a:lstStyle/>
          <a:p>
            <a:r>
              <a:rPr lang="en-GB" sz="3599" b="1">
                <a:solidFill>
                  <a:schemeClr val="bg1"/>
                </a:solidFill>
                <a:latin typeface="Arial" panose="020B0604020202020204" pitchFamily="34" charset="0"/>
                <a:cs typeface="Arial" panose="020B0604020202020204" pitchFamily="34" charset="0"/>
              </a:rPr>
              <a:t>A responsive Career Service</a:t>
            </a:r>
          </a:p>
        </p:txBody>
      </p:sp>
      <p:sp>
        <p:nvSpPr>
          <p:cNvPr id="10" name="TextBox 9">
            <a:extLst>
              <a:ext uri="{FF2B5EF4-FFF2-40B4-BE49-F238E27FC236}">
                <a16:creationId xmlns:a16="http://schemas.microsoft.com/office/drawing/2014/main" id="{66103D12-F349-4674-AD05-AD78FBB621FC}"/>
              </a:ext>
            </a:extLst>
          </p:cNvPr>
          <p:cNvSpPr txBox="1"/>
          <p:nvPr/>
        </p:nvSpPr>
        <p:spPr>
          <a:xfrm>
            <a:off x="286002" y="1181605"/>
            <a:ext cx="5694479" cy="369332"/>
          </a:xfrm>
          <a:prstGeom prst="rect">
            <a:avLst/>
          </a:prstGeom>
          <a:solidFill>
            <a:srgbClr val="006373"/>
          </a:solidFill>
        </p:spPr>
        <p:txBody>
          <a:bodyPr wrap="square" rtlCol="0" anchor="t">
            <a:spAutoFit/>
          </a:bodyPr>
          <a:lstStyle/>
          <a:p>
            <a:pPr algn="ctr"/>
            <a:r>
              <a:rPr lang="en-GB" b="1">
                <a:solidFill>
                  <a:schemeClr val="bg1"/>
                </a:solidFill>
                <a:latin typeface="Arial"/>
                <a:cs typeface="Arial"/>
              </a:rPr>
              <a:t>Tailored CIAG Support</a:t>
            </a:r>
            <a:endParaRPr lang="en-US">
              <a:solidFill>
                <a:schemeClr val="bg1"/>
              </a:solidFill>
              <a:latin typeface="Arial"/>
              <a:cs typeface="Arial"/>
            </a:endParaRPr>
          </a:p>
        </p:txBody>
      </p:sp>
      <p:pic>
        <p:nvPicPr>
          <p:cNvPr id="20" name="Picture 19" descr="A close up of a logo&#10;&#10;Description automatically generated">
            <a:extLst>
              <a:ext uri="{FF2B5EF4-FFF2-40B4-BE49-F238E27FC236}">
                <a16:creationId xmlns:a16="http://schemas.microsoft.com/office/drawing/2014/main" id="{A7EF299B-AC34-AD42-9887-F85853EC9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03" y="202950"/>
            <a:ext cx="554386" cy="554386"/>
          </a:xfrm>
          <a:prstGeom prst="rect">
            <a:avLst/>
          </a:prstGeom>
        </p:spPr>
      </p:pic>
      <p:sp>
        <p:nvSpPr>
          <p:cNvPr id="2" name="Rectangle 1">
            <a:extLst>
              <a:ext uri="{FF2B5EF4-FFF2-40B4-BE49-F238E27FC236}">
                <a16:creationId xmlns:a16="http://schemas.microsoft.com/office/drawing/2014/main" id="{EF4D2D10-CD86-4D30-ABCF-755F2B4238FC}"/>
              </a:ext>
            </a:extLst>
          </p:cNvPr>
          <p:cNvSpPr/>
          <p:nvPr/>
        </p:nvSpPr>
        <p:spPr>
          <a:xfrm>
            <a:off x="423470" y="1677586"/>
            <a:ext cx="5788050" cy="2308324"/>
          </a:xfrm>
          <a:prstGeom prst="rect">
            <a:avLst/>
          </a:prstGeom>
        </p:spPr>
        <p:txBody>
          <a:bodyPr wrap="square" lIns="91440" tIns="45720" rIns="91440" bIns="45720" anchor="t">
            <a:spAutoFit/>
          </a:bodyPr>
          <a:lstStyle/>
          <a:p>
            <a:pPr marL="285750" indent="-285750">
              <a:buFont typeface="Arial" panose="020B0604020202020204" pitchFamily="34" charset="0"/>
              <a:buChar char="•"/>
              <a:tabLst>
                <a:tab pos="265113" algn="l"/>
              </a:tabLst>
            </a:pPr>
            <a:r>
              <a:rPr lang="en-US" sz="1400">
                <a:latin typeface="Arial"/>
                <a:cs typeface="Arial"/>
              </a:rPr>
              <a:t>Continued focus on </a:t>
            </a:r>
            <a:r>
              <a:rPr lang="en-US" sz="1400" b="1">
                <a:latin typeface="Arial"/>
                <a:cs typeface="Arial"/>
              </a:rPr>
              <a:t>coaching approach</a:t>
            </a:r>
            <a:r>
              <a:rPr lang="en-US" sz="1400">
                <a:latin typeface="Arial"/>
                <a:cs typeface="Arial"/>
              </a:rPr>
              <a:t> and development of </a:t>
            </a:r>
            <a:br>
              <a:rPr lang="en-US" sz="1400">
                <a:latin typeface="Arial"/>
                <a:cs typeface="Arial"/>
              </a:rPr>
            </a:br>
            <a:r>
              <a:rPr lang="en-US" sz="1400" b="1">
                <a:latin typeface="Arial"/>
                <a:cs typeface="Arial"/>
              </a:rPr>
              <a:t>Career Management Skills</a:t>
            </a:r>
            <a:r>
              <a:rPr lang="en-US" sz="1400">
                <a:latin typeface="Arial"/>
                <a:cs typeface="Arial"/>
              </a:rPr>
              <a:t> for school &amp; post-school customers</a:t>
            </a:r>
            <a:endParaRPr lang="en-US" sz="1400">
              <a:latin typeface="Arial"/>
              <a:cs typeface="Calibri"/>
            </a:endParaRPr>
          </a:p>
          <a:p>
            <a:pPr marL="285750" indent="-285750">
              <a:buFont typeface="Arial" panose="020B0604020202020204" pitchFamily="34" charset="0"/>
              <a:buChar char="•"/>
              <a:tabLst>
                <a:tab pos="265113" algn="l"/>
              </a:tabLst>
            </a:pPr>
            <a:endParaRPr lang="en-US" sz="1400">
              <a:latin typeface="Arial"/>
              <a:cs typeface="Arial"/>
            </a:endParaRPr>
          </a:p>
          <a:p>
            <a:pPr marL="285750" indent="-285750">
              <a:buFont typeface="Arial" panose="020B0604020202020204" pitchFamily="34" charset="0"/>
              <a:buChar char="•"/>
              <a:tabLst>
                <a:tab pos="265113" algn="l"/>
              </a:tabLst>
            </a:pPr>
            <a:r>
              <a:rPr lang="en-GB" sz="1400">
                <a:latin typeface="Arial"/>
                <a:cs typeface="Arial"/>
              </a:rPr>
              <a:t>Adapted groupwork delivery (inc development of Gaelic sessions)</a:t>
            </a:r>
          </a:p>
          <a:p>
            <a:pPr marL="285750" indent="-285750">
              <a:buFont typeface="Arial" panose="020B0604020202020204" pitchFamily="34" charset="0"/>
              <a:buChar char="•"/>
              <a:tabLst>
                <a:tab pos="265113" algn="l"/>
              </a:tabLst>
            </a:pPr>
            <a:endParaRPr lang="en-GB" sz="1400">
              <a:latin typeface="Arial"/>
              <a:cs typeface="Arial"/>
            </a:endParaRPr>
          </a:p>
          <a:p>
            <a:pPr marL="285750" indent="-285750">
              <a:buFont typeface="Arial" panose="020B0604020202020204" pitchFamily="34" charset="0"/>
              <a:buChar char="•"/>
              <a:tabLst>
                <a:tab pos="265113" algn="l"/>
              </a:tabLst>
            </a:pPr>
            <a:r>
              <a:rPr lang="en-GB" sz="1400">
                <a:latin typeface="Arial"/>
                <a:cs typeface="Arial"/>
              </a:rPr>
              <a:t>Direct engagement and support for school leavers </a:t>
            </a:r>
          </a:p>
          <a:p>
            <a:pPr marL="285750" indent="-285750">
              <a:buFont typeface="Arial" panose="020B0604020202020204" pitchFamily="34" charset="0"/>
              <a:buChar char="•"/>
              <a:tabLst>
                <a:tab pos="265113" algn="l"/>
              </a:tabLst>
            </a:pPr>
            <a:endParaRPr lang="en-US" sz="1400">
              <a:latin typeface="Arial"/>
              <a:cs typeface="Arial"/>
            </a:endParaRPr>
          </a:p>
          <a:p>
            <a:pPr marL="285750" indent="-285750">
              <a:buFont typeface="Arial" panose="020B0604020202020204" pitchFamily="34" charset="0"/>
              <a:buChar char="•"/>
              <a:tabLst>
                <a:tab pos="265113" algn="l"/>
              </a:tabLst>
            </a:pPr>
            <a:r>
              <a:rPr lang="en-US" sz="1400">
                <a:latin typeface="Arial"/>
                <a:cs typeface="Arial"/>
              </a:rPr>
              <a:t>Strong coordination with local services &amp; partner programmes</a:t>
            </a:r>
          </a:p>
          <a:p>
            <a:pPr>
              <a:tabLst>
                <a:tab pos="265113" algn="l"/>
              </a:tabLst>
            </a:pPr>
            <a:endParaRPr lang="en-US" sz="1600">
              <a:latin typeface="Arial"/>
              <a:cs typeface="Arial"/>
            </a:endParaRPr>
          </a:p>
          <a:p>
            <a:pPr>
              <a:tabLst>
                <a:tab pos="265113" algn="l"/>
              </a:tabLst>
            </a:pPr>
            <a:endParaRPr lang="en-US" sz="1600">
              <a:latin typeface="Arial"/>
              <a:cs typeface="Calibri"/>
            </a:endParaRPr>
          </a:p>
        </p:txBody>
      </p:sp>
      <p:sp>
        <p:nvSpPr>
          <p:cNvPr id="7" name="Rectangle 6">
            <a:extLst>
              <a:ext uri="{FF2B5EF4-FFF2-40B4-BE49-F238E27FC236}">
                <a16:creationId xmlns:a16="http://schemas.microsoft.com/office/drawing/2014/main" id="{A3B89111-0F69-453C-8387-B104F40078BC}"/>
              </a:ext>
            </a:extLst>
          </p:cNvPr>
          <p:cNvSpPr/>
          <p:nvPr/>
        </p:nvSpPr>
        <p:spPr>
          <a:xfrm>
            <a:off x="421153" y="4295016"/>
            <a:ext cx="5486147" cy="1991379"/>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sz="1400" dirty="0">
                <a:latin typeface="Arial"/>
                <a:cs typeface="Arial"/>
              </a:rPr>
              <a:t>Job Hub</a:t>
            </a:r>
          </a:p>
          <a:p>
            <a:pPr marL="285750" indent="-285750">
              <a:lnSpc>
                <a:spcPct val="150000"/>
              </a:lnSpc>
              <a:buFont typeface="Arial" panose="020B0604020202020204" pitchFamily="34" charset="0"/>
              <a:buChar char="•"/>
            </a:pPr>
            <a:r>
              <a:rPr lang="en-US" sz="1400" dirty="0">
                <a:latin typeface="Arial"/>
                <a:cs typeface="Arial"/>
              </a:rPr>
              <a:t>Online Learning Portal </a:t>
            </a:r>
            <a:endParaRPr lang="en-US" sz="1400" dirty="0">
              <a:latin typeface="Arial"/>
              <a:ea typeface="+mn-lt"/>
              <a:cs typeface="+mn-lt"/>
            </a:endParaRPr>
          </a:p>
          <a:p>
            <a:pPr marL="285750" indent="-285750">
              <a:lnSpc>
                <a:spcPct val="150000"/>
              </a:lnSpc>
              <a:buFont typeface="Arial" panose="020B0604020202020204" pitchFamily="34" charset="0"/>
              <a:buChar char="•"/>
            </a:pPr>
            <a:r>
              <a:rPr lang="en-US" sz="1400" dirty="0">
                <a:latin typeface="Arial"/>
                <a:ea typeface="+mn-lt"/>
                <a:cs typeface="+mn-lt"/>
              </a:rPr>
              <a:t>Enhanced content for adults, pupils, parents/</a:t>
            </a:r>
            <a:r>
              <a:rPr lang="en-US" sz="1400" dirty="0" err="1">
                <a:latin typeface="Arial"/>
                <a:ea typeface="+mn-lt"/>
                <a:cs typeface="+mn-lt"/>
              </a:rPr>
              <a:t>carers</a:t>
            </a:r>
            <a:endParaRPr lang="en-US" sz="1400" dirty="0">
              <a:latin typeface="Arial"/>
              <a:cs typeface="Arial"/>
            </a:endParaRPr>
          </a:p>
          <a:p>
            <a:pPr marL="285750" indent="-285750">
              <a:lnSpc>
                <a:spcPct val="150000"/>
              </a:lnSpc>
              <a:buFont typeface="Arial" panose="020B0604020202020204" pitchFamily="34" charset="0"/>
              <a:buChar char="•"/>
              <a:tabLst>
                <a:tab pos="265113" algn="l"/>
              </a:tabLst>
            </a:pPr>
            <a:r>
              <a:rPr lang="en-US" sz="1400" dirty="0">
                <a:latin typeface="Arial"/>
                <a:cs typeface="Arial"/>
              </a:rPr>
              <a:t>School leaver webinar programme (</a:t>
            </a:r>
            <a:r>
              <a:rPr lang="en-US" sz="1400" dirty="0" err="1">
                <a:latin typeface="Arial"/>
                <a:cs typeface="Arial"/>
              </a:rPr>
              <a:t>inc</a:t>
            </a:r>
            <a:r>
              <a:rPr lang="en-US" sz="1400" dirty="0">
                <a:latin typeface="Arial"/>
                <a:cs typeface="Arial"/>
              </a:rPr>
              <a:t> winter leavers)</a:t>
            </a:r>
          </a:p>
          <a:p>
            <a:pPr marL="285750" indent="-285750">
              <a:lnSpc>
                <a:spcPct val="150000"/>
              </a:lnSpc>
              <a:buFont typeface="Arial" panose="020B0604020202020204" pitchFamily="34" charset="0"/>
              <a:buChar char="•"/>
              <a:tabLst>
                <a:tab pos="265113" algn="l"/>
              </a:tabLst>
            </a:pPr>
            <a:r>
              <a:rPr lang="en-US" sz="1400" dirty="0">
                <a:latin typeface="Arial"/>
                <a:cs typeface="Arial"/>
              </a:rPr>
              <a:t>School returner FA broadcast</a:t>
            </a:r>
          </a:p>
          <a:p>
            <a:pPr marL="285750" indent="-285750">
              <a:lnSpc>
                <a:spcPct val="150000"/>
              </a:lnSpc>
              <a:buFont typeface="Arial" panose="020B0604020202020204" pitchFamily="34" charset="0"/>
              <a:buChar char="•"/>
              <a:tabLst>
                <a:tab pos="265113" algn="l"/>
              </a:tabLst>
            </a:pPr>
            <a:r>
              <a:rPr lang="en-US" sz="1400" dirty="0">
                <a:latin typeface="Arial"/>
                <a:cs typeface="Arial"/>
              </a:rPr>
              <a:t>Career Education Standard: Teacher &amp; parent resources </a:t>
            </a:r>
          </a:p>
        </p:txBody>
      </p:sp>
      <p:sp>
        <p:nvSpPr>
          <p:cNvPr id="9" name="Rectangle 8">
            <a:extLst>
              <a:ext uri="{FF2B5EF4-FFF2-40B4-BE49-F238E27FC236}">
                <a16:creationId xmlns:a16="http://schemas.microsoft.com/office/drawing/2014/main" id="{818A6567-08AF-46CF-B9B9-147FB1A6D127}"/>
              </a:ext>
            </a:extLst>
          </p:cNvPr>
          <p:cNvSpPr/>
          <p:nvPr/>
        </p:nvSpPr>
        <p:spPr>
          <a:xfrm>
            <a:off x="324104" y="5350724"/>
            <a:ext cx="2827964" cy="646331"/>
          </a:xfrm>
          <a:prstGeom prst="rect">
            <a:avLst/>
          </a:prstGeom>
        </p:spPr>
        <p:txBody>
          <a:bodyPr wrap="square">
            <a:spAutoFit/>
          </a:bodyPr>
          <a:lstStyle/>
          <a:p>
            <a:pPr>
              <a:tabLst>
                <a:tab pos="265113" algn="l"/>
              </a:tabLst>
            </a:pPr>
            <a:br>
              <a:rPr lang="en-US">
                <a:latin typeface="Arial"/>
                <a:cs typeface="Arial"/>
              </a:rPr>
            </a:br>
            <a:endParaRPr lang="en-US">
              <a:latin typeface="Arial"/>
              <a:cs typeface="Arial"/>
            </a:endParaRPr>
          </a:p>
        </p:txBody>
      </p:sp>
      <p:sp>
        <p:nvSpPr>
          <p:cNvPr id="28" name="Rectangle 27">
            <a:extLst>
              <a:ext uri="{FF2B5EF4-FFF2-40B4-BE49-F238E27FC236}">
                <a16:creationId xmlns:a16="http://schemas.microsoft.com/office/drawing/2014/main" id="{AE7912C1-32CF-45B1-839A-2C54E8F5CA08}"/>
              </a:ext>
            </a:extLst>
          </p:cNvPr>
          <p:cNvSpPr/>
          <p:nvPr/>
        </p:nvSpPr>
        <p:spPr>
          <a:xfrm>
            <a:off x="6444876" y="1699239"/>
            <a:ext cx="5461121" cy="954107"/>
          </a:xfrm>
          <a:prstGeom prst="rect">
            <a:avLst/>
          </a:prstGeom>
        </p:spPr>
        <p:txBody>
          <a:bodyPr wrap="square">
            <a:spAutoFit/>
          </a:bodyPr>
          <a:lstStyle/>
          <a:p>
            <a:pPr marL="285750" indent="-285750">
              <a:buFont typeface="Arial" panose="020B0604020202020204" pitchFamily="34" charset="0"/>
              <a:buChar char="•"/>
              <a:tabLst>
                <a:tab pos="265113" algn="l"/>
              </a:tabLst>
            </a:pPr>
            <a:r>
              <a:rPr lang="en-US" sz="1400">
                <a:latin typeface="Arial"/>
                <a:cs typeface="Arial"/>
              </a:rPr>
              <a:t>Continued support for Scottish Government’s PACE partnership</a:t>
            </a:r>
          </a:p>
          <a:p>
            <a:pPr marL="285750" indent="-285750">
              <a:buFont typeface="Arial" panose="020B0604020202020204" pitchFamily="34" charset="0"/>
              <a:buChar char="•"/>
              <a:tabLst>
                <a:tab pos="265113" algn="l"/>
              </a:tabLst>
            </a:pPr>
            <a:endParaRPr lang="en-US" sz="1400">
              <a:latin typeface="Arial"/>
              <a:cs typeface="Arial"/>
            </a:endParaRPr>
          </a:p>
          <a:p>
            <a:pPr marL="285750" indent="-285750">
              <a:buFont typeface="Arial" panose="020B0604020202020204" pitchFamily="34" charset="0"/>
              <a:buChar char="•"/>
              <a:tabLst>
                <a:tab pos="265113" algn="l"/>
              </a:tabLst>
            </a:pPr>
            <a:r>
              <a:rPr lang="en-US" sz="1400">
                <a:latin typeface="Arial"/>
                <a:cs typeface="Arial"/>
              </a:rPr>
              <a:t>Enhanced digital offer and local partnership development</a:t>
            </a:r>
          </a:p>
          <a:p>
            <a:pPr marL="285750" indent="-285750">
              <a:buFont typeface="Arial" panose="020B0604020202020204" pitchFamily="34" charset="0"/>
              <a:buChar char="•"/>
              <a:tabLst>
                <a:tab pos="265113" algn="l"/>
              </a:tabLst>
            </a:pPr>
            <a:endParaRPr lang="en-US" sz="1400">
              <a:latin typeface="Arial"/>
              <a:cs typeface="Arial"/>
            </a:endParaRPr>
          </a:p>
        </p:txBody>
      </p:sp>
      <p:sp>
        <p:nvSpPr>
          <p:cNvPr id="30" name="Rectangle 29">
            <a:extLst>
              <a:ext uri="{FF2B5EF4-FFF2-40B4-BE49-F238E27FC236}">
                <a16:creationId xmlns:a16="http://schemas.microsoft.com/office/drawing/2014/main" id="{8E4B2E9A-8BF6-4D87-8D8D-4BC5CBBD9663}"/>
              </a:ext>
            </a:extLst>
          </p:cNvPr>
          <p:cNvSpPr/>
          <p:nvPr/>
        </p:nvSpPr>
        <p:spPr>
          <a:xfrm>
            <a:off x="6389716" y="4419384"/>
            <a:ext cx="3487113" cy="738664"/>
          </a:xfrm>
          <a:prstGeom prst="rect">
            <a:avLst/>
          </a:prstGeom>
        </p:spPr>
        <p:txBody>
          <a:bodyPr wrap="square">
            <a:spAutoFit/>
          </a:bodyPr>
          <a:lstStyle/>
          <a:p>
            <a:pPr marL="285750" indent="-285750">
              <a:buFont typeface="Arial" panose="020B0604020202020204" pitchFamily="34" charset="0"/>
              <a:buChar char="•"/>
              <a:tabLst>
                <a:tab pos="265113" algn="l"/>
              </a:tabLst>
            </a:pPr>
            <a:r>
              <a:rPr lang="en-US" sz="1400" dirty="0">
                <a:latin typeface="Arial"/>
                <a:cs typeface="Arial"/>
              </a:rPr>
              <a:t>National Transition Training Fund</a:t>
            </a:r>
          </a:p>
          <a:p>
            <a:pPr marL="285750" indent="-285750">
              <a:buFont typeface="Arial" panose="020B0604020202020204" pitchFamily="34" charset="0"/>
              <a:buChar char="•"/>
              <a:tabLst>
                <a:tab pos="265113" algn="l"/>
              </a:tabLst>
            </a:pPr>
            <a:endParaRPr lang="en-US" sz="1400" dirty="0">
              <a:latin typeface="Arial"/>
              <a:cs typeface="Arial"/>
            </a:endParaRPr>
          </a:p>
          <a:p>
            <a:pPr marL="285750" indent="-285750">
              <a:buFont typeface="Arial" panose="020B0604020202020204" pitchFamily="34" charset="0"/>
              <a:buChar char="•"/>
              <a:tabLst>
                <a:tab pos="265113" algn="l"/>
              </a:tabLst>
            </a:pPr>
            <a:r>
              <a:rPr lang="en-US" sz="1400" dirty="0">
                <a:latin typeface="Arial"/>
                <a:cs typeface="Arial"/>
              </a:rPr>
              <a:t>Individual Training Accounts</a:t>
            </a:r>
          </a:p>
        </p:txBody>
      </p:sp>
      <p:sp>
        <p:nvSpPr>
          <p:cNvPr id="34" name="TextBox 33">
            <a:extLst>
              <a:ext uri="{FF2B5EF4-FFF2-40B4-BE49-F238E27FC236}">
                <a16:creationId xmlns:a16="http://schemas.microsoft.com/office/drawing/2014/main" id="{C902D530-F29B-416D-AA15-A1796C42AAFB}"/>
              </a:ext>
            </a:extLst>
          </p:cNvPr>
          <p:cNvSpPr txBox="1"/>
          <p:nvPr/>
        </p:nvSpPr>
        <p:spPr>
          <a:xfrm>
            <a:off x="6211520" y="1181605"/>
            <a:ext cx="5694477" cy="369332"/>
          </a:xfrm>
          <a:prstGeom prst="rect">
            <a:avLst/>
          </a:prstGeom>
          <a:solidFill>
            <a:srgbClr val="0098D0"/>
          </a:solid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Redundancy Support</a:t>
            </a:r>
          </a:p>
        </p:txBody>
      </p:sp>
      <p:sp>
        <p:nvSpPr>
          <p:cNvPr id="36" name="TextBox 35">
            <a:extLst>
              <a:ext uri="{FF2B5EF4-FFF2-40B4-BE49-F238E27FC236}">
                <a16:creationId xmlns:a16="http://schemas.microsoft.com/office/drawing/2014/main" id="{F55719D0-2268-41F5-B641-923E62012996}"/>
              </a:ext>
            </a:extLst>
          </p:cNvPr>
          <p:cNvSpPr txBox="1"/>
          <p:nvPr/>
        </p:nvSpPr>
        <p:spPr>
          <a:xfrm>
            <a:off x="6211520" y="3885355"/>
            <a:ext cx="5694477" cy="369332"/>
          </a:xfrm>
          <a:prstGeom prst="rect">
            <a:avLst/>
          </a:prstGeom>
          <a:solidFill>
            <a:srgbClr val="A0B100"/>
          </a:solid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Upskilling &amp; Reskilling</a:t>
            </a:r>
          </a:p>
        </p:txBody>
      </p:sp>
      <p:pic>
        <p:nvPicPr>
          <p:cNvPr id="2050" name="Picture 2" descr="Redundancy support for people and businesses in Scotland | Skills  Development Scotland">
            <a:extLst>
              <a:ext uri="{FF2B5EF4-FFF2-40B4-BE49-F238E27FC236}">
                <a16:creationId xmlns:a16="http://schemas.microsoft.com/office/drawing/2014/main" id="{AD866DA8-AA87-443C-9843-7BB30DC9F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270" y="2744486"/>
            <a:ext cx="920727" cy="80943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F128DAE-ADE8-42F5-8C02-237657501FF3}"/>
              </a:ext>
            </a:extLst>
          </p:cNvPr>
          <p:cNvSpPr txBox="1"/>
          <p:nvPr/>
        </p:nvSpPr>
        <p:spPr>
          <a:xfrm>
            <a:off x="286002" y="3882863"/>
            <a:ext cx="5694478" cy="369332"/>
          </a:xfrm>
          <a:prstGeom prst="rect">
            <a:avLst/>
          </a:prstGeom>
          <a:solidFill>
            <a:srgbClr val="665A79"/>
          </a:solidFill>
        </p:spPr>
        <p:txBody>
          <a:bodyPr wrap="square" rtlCol="0" anchor="t">
            <a:spAutoFit/>
          </a:bodyPr>
          <a:lstStyle/>
          <a:p>
            <a:pPr algn="ctr"/>
            <a:r>
              <a:rPr lang="en-GB" b="1">
                <a:solidFill>
                  <a:schemeClr val="bg1"/>
                </a:solidFill>
                <a:latin typeface="Arial"/>
                <a:cs typeface="Arial"/>
              </a:rPr>
              <a:t>Innovative Digital Services</a:t>
            </a:r>
            <a:endParaRPr lang="en-US">
              <a:solidFill>
                <a:schemeClr val="bg1"/>
              </a:solidFill>
              <a:latin typeface="Arial"/>
              <a:cs typeface="Arial"/>
            </a:endParaRPr>
          </a:p>
        </p:txBody>
      </p:sp>
    </p:spTree>
    <p:extLst>
      <p:ext uri="{BB962C8B-B14F-4D97-AF65-F5344CB8AC3E}">
        <p14:creationId xmlns:p14="http://schemas.microsoft.com/office/powerpoint/2010/main" val="63732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482023E0-39C4-DE4D-956C-0DD3F974F7C5}"/>
              </a:ext>
            </a:extLst>
          </p:cNvPr>
          <p:cNvSpPr/>
          <p:nvPr/>
        </p:nvSpPr>
        <p:spPr>
          <a:xfrm>
            <a:off x="6213836" y="4252094"/>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A20EBBA-AC31-7349-A373-575EA3172EB6}"/>
              </a:ext>
            </a:extLst>
          </p:cNvPr>
          <p:cNvSpPr/>
          <p:nvPr/>
        </p:nvSpPr>
        <p:spPr>
          <a:xfrm>
            <a:off x="286002" y="4252094"/>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EA2F8CD-CD62-FA49-8B77-D8B0A3DB2522}"/>
              </a:ext>
            </a:extLst>
          </p:cNvPr>
          <p:cNvSpPr/>
          <p:nvPr/>
        </p:nvSpPr>
        <p:spPr>
          <a:xfrm>
            <a:off x="6213837" y="1550937"/>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B6E6316-A2AF-C54A-ADE2-96F4904F6FD9}"/>
              </a:ext>
            </a:extLst>
          </p:cNvPr>
          <p:cNvSpPr/>
          <p:nvPr/>
        </p:nvSpPr>
        <p:spPr>
          <a:xfrm>
            <a:off x="286002" y="1550937"/>
            <a:ext cx="5694479" cy="2117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669256-CCCD-4619-A70F-5B79C8E4C45C}"/>
              </a:ext>
            </a:extLst>
          </p:cNvPr>
          <p:cNvSpPr/>
          <p:nvPr/>
        </p:nvSpPr>
        <p:spPr>
          <a:xfrm>
            <a:off x="0" y="0"/>
            <a:ext cx="12192000" cy="908720"/>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F8D19C83-7CFC-42F8-A974-8046284D02EE}"/>
              </a:ext>
            </a:extLst>
          </p:cNvPr>
          <p:cNvSpPr txBox="1"/>
          <p:nvPr/>
        </p:nvSpPr>
        <p:spPr>
          <a:xfrm>
            <a:off x="972390" y="111239"/>
            <a:ext cx="8297977" cy="646331"/>
          </a:xfrm>
          <a:prstGeom prst="rect">
            <a:avLst/>
          </a:prstGeom>
          <a:noFill/>
        </p:spPr>
        <p:txBody>
          <a:bodyPr wrap="none" rtlCol="0">
            <a:spAutoFit/>
          </a:bodyPr>
          <a:lstStyle/>
          <a:p>
            <a:r>
              <a:rPr lang="en-GB" sz="3600" b="1" dirty="0">
                <a:solidFill>
                  <a:schemeClr val="bg1"/>
                </a:solidFill>
                <a:latin typeface="Arial" panose="020B0604020202020204" pitchFamily="34" charset="0"/>
                <a:cs typeface="Arial" panose="020B0604020202020204" pitchFamily="34" charset="0"/>
              </a:rPr>
              <a:t>Post-COVID-19 Apprenticeships Plan</a:t>
            </a:r>
          </a:p>
        </p:txBody>
      </p:sp>
      <p:sp>
        <p:nvSpPr>
          <p:cNvPr id="12" name="TextBox 11">
            <a:extLst>
              <a:ext uri="{FF2B5EF4-FFF2-40B4-BE49-F238E27FC236}">
                <a16:creationId xmlns:a16="http://schemas.microsoft.com/office/drawing/2014/main" id="{C37B3A53-1991-4D48-92A0-1B254E080328}"/>
              </a:ext>
            </a:extLst>
          </p:cNvPr>
          <p:cNvSpPr txBox="1"/>
          <p:nvPr/>
        </p:nvSpPr>
        <p:spPr>
          <a:xfrm>
            <a:off x="286002" y="1181612"/>
            <a:ext cx="5694479" cy="369332"/>
          </a:xfrm>
          <a:prstGeom prst="rect">
            <a:avLst/>
          </a:prstGeom>
          <a:solidFill>
            <a:srgbClr val="A0B100"/>
          </a:solidFill>
        </p:spPr>
        <p:txBody>
          <a:bodyPr wrap="square" rtlCol="0">
            <a:spAutoFit/>
          </a:bodyPr>
          <a:lstStyle/>
          <a:p>
            <a:pPr algn="ctr"/>
            <a:r>
              <a:rPr lang="en-GB" b="1">
                <a:solidFill>
                  <a:srgbClr val="F2F2F2"/>
                </a:solidFill>
                <a:latin typeface="Arial" panose="020B0604020202020204" pitchFamily="34" charset="0"/>
                <a:cs typeface="Arial" panose="020B0604020202020204" pitchFamily="34" charset="0"/>
              </a:rPr>
              <a:t>Protecting Apprentices</a:t>
            </a:r>
          </a:p>
        </p:txBody>
      </p:sp>
      <p:sp>
        <p:nvSpPr>
          <p:cNvPr id="13" name="TextBox 12">
            <a:extLst>
              <a:ext uri="{FF2B5EF4-FFF2-40B4-BE49-F238E27FC236}">
                <a16:creationId xmlns:a16="http://schemas.microsoft.com/office/drawing/2014/main" id="{7F6524D9-6286-4728-9C75-2ADF0C34CA09}"/>
              </a:ext>
            </a:extLst>
          </p:cNvPr>
          <p:cNvSpPr txBox="1"/>
          <p:nvPr/>
        </p:nvSpPr>
        <p:spPr>
          <a:xfrm>
            <a:off x="6211518" y="1181605"/>
            <a:ext cx="5694479" cy="369332"/>
          </a:xfrm>
          <a:prstGeom prst="rect">
            <a:avLst/>
          </a:prstGeom>
          <a:solidFill>
            <a:srgbClr val="006373"/>
          </a:solid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Creating New Opportunities </a:t>
            </a:r>
          </a:p>
        </p:txBody>
      </p:sp>
      <p:sp>
        <p:nvSpPr>
          <p:cNvPr id="20" name="TextBox 19">
            <a:extLst>
              <a:ext uri="{FF2B5EF4-FFF2-40B4-BE49-F238E27FC236}">
                <a16:creationId xmlns:a16="http://schemas.microsoft.com/office/drawing/2014/main" id="{73999304-0156-4796-A661-94628005FAB3}"/>
              </a:ext>
            </a:extLst>
          </p:cNvPr>
          <p:cNvSpPr txBox="1"/>
          <p:nvPr/>
        </p:nvSpPr>
        <p:spPr>
          <a:xfrm>
            <a:off x="6218513" y="3888446"/>
            <a:ext cx="5694479" cy="369332"/>
          </a:xfrm>
          <a:prstGeom prst="rect">
            <a:avLst/>
          </a:prstGeom>
          <a:solidFill>
            <a:srgbClr val="009DB5"/>
          </a:solid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Supporting Recovery &amp; Futureproofing</a:t>
            </a:r>
          </a:p>
        </p:txBody>
      </p:sp>
      <p:sp>
        <p:nvSpPr>
          <p:cNvPr id="41" name="TextBox 40">
            <a:extLst>
              <a:ext uri="{FF2B5EF4-FFF2-40B4-BE49-F238E27FC236}">
                <a16:creationId xmlns:a16="http://schemas.microsoft.com/office/drawing/2014/main" id="{EF991165-0D28-4F3F-A458-3385F6DA6B85}"/>
              </a:ext>
            </a:extLst>
          </p:cNvPr>
          <p:cNvSpPr txBox="1"/>
          <p:nvPr/>
        </p:nvSpPr>
        <p:spPr>
          <a:xfrm>
            <a:off x="286002" y="3874106"/>
            <a:ext cx="5694478" cy="369332"/>
          </a:xfrm>
          <a:prstGeom prst="rect">
            <a:avLst/>
          </a:prstGeom>
          <a:solidFill>
            <a:srgbClr val="665A79"/>
          </a:solid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Stimulating Demand</a:t>
            </a:r>
          </a:p>
        </p:txBody>
      </p:sp>
      <p:graphicFrame>
        <p:nvGraphicFramePr>
          <p:cNvPr id="15" name="Table 14">
            <a:extLst>
              <a:ext uri="{FF2B5EF4-FFF2-40B4-BE49-F238E27FC236}">
                <a16:creationId xmlns:a16="http://schemas.microsoft.com/office/drawing/2014/main" id="{63BCF96F-0C5A-4930-B629-AFB8954B7206}"/>
              </a:ext>
            </a:extLst>
          </p:cNvPr>
          <p:cNvGraphicFramePr>
            <a:graphicFrameLocks noGrp="1"/>
          </p:cNvGraphicFramePr>
          <p:nvPr/>
        </p:nvGraphicFramePr>
        <p:xfrm>
          <a:off x="1667854" y="2570707"/>
          <a:ext cx="2768598" cy="704850"/>
        </p:xfrm>
        <a:graphic>
          <a:graphicData uri="http://schemas.openxmlformats.org/drawingml/2006/table">
            <a:tbl>
              <a:tblPr>
                <a:tableStyleId>{5C22544A-7EE6-4342-B048-85BDC9FD1C3A}</a:tableStyleId>
              </a:tblPr>
              <a:tblGrid>
                <a:gridCol w="1384299">
                  <a:extLst>
                    <a:ext uri="{9D8B030D-6E8A-4147-A177-3AD203B41FA5}">
                      <a16:colId xmlns:a16="http://schemas.microsoft.com/office/drawing/2014/main" val="2379988652"/>
                    </a:ext>
                  </a:extLst>
                </a:gridCol>
                <a:gridCol w="1384299">
                  <a:extLst>
                    <a:ext uri="{9D8B030D-6E8A-4147-A177-3AD203B41FA5}">
                      <a16:colId xmlns:a16="http://schemas.microsoft.com/office/drawing/2014/main" val="2966261009"/>
                    </a:ext>
                  </a:extLst>
                </a:gridCol>
              </a:tblGrid>
              <a:tr h="263730">
                <a:tc gridSpan="2">
                  <a:txBody>
                    <a:bodyPr/>
                    <a:lstStyle/>
                    <a:p>
                      <a:pPr algn="ctr" fontAlgn="b"/>
                      <a:r>
                        <a:rPr lang="en-GB" sz="1200" b="1" u="none" strike="noStrike">
                          <a:solidFill>
                            <a:schemeClr val="bg1">
                              <a:lumMod val="50000"/>
                            </a:schemeClr>
                          </a:solidFill>
                          <a:effectLst/>
                          <a:latin typeface="Arial"/>
                          <a:cs typeface="Arial"/>
                        </a:rPr>
                        <a:t>Redundant Apprentice Support</a:t>
                      </a:r>
                      <a:br>
                        <a:rPr lang="en-GB" sz="1100" b="1" u="none" strike="noStrike">
                          <a:solidFill>
                            <a:schemeClr val="bg1">
                              <a:lumMod val="50000"/>
                            </a:schemeClr>
                          </a:solidFill>
                          <a:effectLst/>
                          <a:latin typeface="Arial"/>
                          <a:cs typeface="Arial"/>
                        </a:rPr>
                      </a:br>
                      <a:endParaRPr lang="en-GB" sz="1100" b="1" i="0" u="none" strike="noStrike">
                        <a:solidFill>
                          <a:schemeClr val="bg1">
                            <a:lumMod val="50000"/>
                          </a:schemeClr>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437026516"/>
                  </a:ext>
                </a:extLst>
              </a:tr>
              <a:tr h="252567">
                <a:tc>
                  <a:txBody>
                    <a:bodyPr/>
                    <a:lstStyle/>
                    <a:p>
                      <a:pPr algn="ctr" fontAlgn="b"/>
                      <a:r>
                        <a:rPr lang="en-GB" sz="1100" b="1" u="none" strike="noStrike">
                          <a:solidFill>
                            <a:srgbClr val="696D28"/>
                          </a:solidFill>
                          <a:effectLst/>
                          <a:latin typeface="Arial"/>
                          <a:cs typeface="Arial"/>
                        </a:rPr>
                        <a:t>Adopt an </a:t>
                      </a:r>
                      <a:br>
                        <a:rPr lang="en-GB" sz="1100" b="1" u="none" strike="noStrike">
                          <a:solidFill>
                            <a:srgbClr val="696D28"/>
                          </a:solidFill>
                          <a:effectLst/>
                          <a:latin typeface="Arial"/>
                          <a:cs typeface="Arial"/>
                        </a:rPr>
                      </a:br>
                      <a:r>
                        <a:rPr lang="en-GB" sz="1100" b="1" u="none" strike="noStrike">
                          <a:solidFill>
                            <a:srgbClr val="696D28"/>
                          </a:solidFill>
                          <a:effectLst/>
                          <a:latin typeface="Arial"/>
                          <a:cs typeface="Arial"/>
                        </a:rPr>
                        <a:t>Apprentice</a:t>
                      </a:r>
                      <a:endParaRPr lang="en-GB" sz="1100" b="1" i="0" u="none" strike="noStrike">
                        <a:solidFill>
                          <a:srgbClr val="696D28"/>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a:solidFill>
                            <a:srgbClr val="696D28"/>
                          </a:solidFill>
                          <a:effectLst/>
                          <a:latin typeface="Arial"/>
                          <a:cs typeface="Arial"/>
                        </a:rPr>
                        <a:t>Apprentice </a:t>
                      </a:r>
                      <a:br>
                        <a:rPr lang="en-GB" sz="1100" b="1" u="none" strike="noStrike">
                          <a:solidFill>
                            <a:srgbClr val="696D28"/>
                          </a:solidFill>
                          <a:effectLst/>
                          <a:latin typeface="Arial"/>
                          <a:cs typeface="Arial"/>
                        </a:rPr>
                      </a:br>
                      <a:r>
                        <a:rPr lang="en-GB" sz="1100" b="1" u="none" strike="noStrike">
                          <a:solidFill>
                            <a:srgbClr val="696D28"/>
                          </a:solidFill>
                          <a:effectLst/>
                          <a:latin typeface="Arial"/>
                          <a:cs typeface="Arial"/>
                        </a:rPr>
                        <a:t>Transition Plan</a:t>
                      </a:r>
                      <a:endParaRPr lang="en-GB" sz="1100" b="1" i="0" u="none" strike="noStrike">
                        <a:solidFill>
                          <a:srgbClr val="696D28"/>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0518763"/>
                  </a:ext>
                </a:extLst>
              </a:tr>
            </a:tbl>
          </a:graphicData>
        </a:graphic>
      </p:graphicFrame>
      <p:graphicFrame>
        <p:nvGraphicFramePr>
          <p:cNvPr id="17" name="Table 16">
            <a:extLst>
              <a:ext uri="{FF2B5EF4-FFF2-40B4-BE49-F238E27FC236}">
                <a16:creationId xmlns:a16="http://schemas.microsoft.com/office/drawing/2014/main" id="{6628D08A-E99D-4FDA-B92C-178474127116}"/>
              </a:ext>
            </a:extLst>
          </p:cNvPr>
          <p:cNvGraphicFramePr>
            <a:graphicFrameLocks noGrp="1"/>
          </p:cNvGraphicFramePr>
          <p:nvPr/>
        </p:nvGraphicFramePr>
        <p:xfrm>
          <a:off x="447364" y="4324510"/>
          <a:ext cx="5561727" cy="704850"/>
        </p:xfrm>
        <a:graphic>
          <a:graphicData uri="http://schemas.openxmlformats.org/drawingml/2006/table">
            <a:tbl>
              <a:tblPr>
                <a:tableStyleId>{5C22544A-7EE6-4342-B048-85BDC9FD1C3A}</a:tableStyleId>
              </a:tblPr>
              <a:tblGrid>
                <a:gridCol w="1853909">
                  <a:extLst>
                    <a:ext uri="{9D8B030D-6E8A-4147-A177-3AD203B41FA5}">
                      <a16:colId xmlns:a16="http://schemas.microsoft.com/office/drawing/2014/main" val="2104954259"/>
                    </a:ext>
                  </a:extLst>
                </a:gridCol>
                <a:gridCol w="1853909">
                  <a:extLst>
                    <a:ext uri="{9D8B030D-6E8A-4147-A177-3AD203B41FA5}">
                      <a16:colId xmlns:a16="http://schemas.microsoft.com/office/drawing/2014/main" val="689768129"/>
                    </a:ext>
                  </a:extLst>
                </a:gridCol>
                <a:gridCol w="1853909">
                  <a:extLst>
                    <a:ext uri="{9D8B030D-6E8A-4147-A177-3AD203B41FA5}">
                      <a16:colId xmlns:a16="http://schemas.microsoft.com/office/drawing/2014/main" val="3023039600"/>
                    </a:ext>
                  </a:extLst>
                </a:gridCol>
              </a:tblGrid>
              <a:tr h="66375">
                <a:tc gridSpan="3">
                  <a:txBody>
                    <a:bodyPr/>
                    <a:lstStyle/>
                    <a:p>
                      <a:pPr algn="ctr" fontAlgn="b"/>
                      <a:r>
                        <a:rPr lang="en-GB" sz="1200" b="1" u="none" strike="noStrike">
                          <a:solidFill>
                            <a:schemeClr val="bg1">
                              <a:lumMod val="50000"/>
                            </a:schemeClr>
                          </a:solidFill>
                          <a:effectLst/>
                          <a:latin typeface="Arial" panose="020B0604020202020204" pitchFamily="34" charset="0"/>
                          <a:cs typeface="Arial" panose="020B0604020202020204" pitchFamily="34" charset="0"/>
                        </a:rPr>
                        <a:t>Employer Engagement</a:t>
                      </a:r>
                      <a:br>
                        <a:rPr lang="en-GB" sz="1200" b="1" u="none" strike="noStrike">
                          <a:solidFill>
                            <a:schemeClr val="bg1">
                              <a:lumMod val="50000"/>
                            </a:schemeClr>
                          </a:solidFill>
                          <a:effectLst/>
                          <a:latin typeface="Arial" panose="020B0604020202020204" pitchFamily="34" charset="0"/>
                          <a:cs typeface="Arial" panose="020B0604020202020204" pitchFamily="34" charset="0"/>
                        </a:rPr>
                      </a:br>
                      <a:endParaRPr lang="en-GB" sz="1100" b="1" i="0" u="none" strike="noStrike">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5565394"/>
                  </a:ext>
                </a:extLst>
              </a:tr>
              <a:tr h="191989">
                <a:tc>
                  <a:txBody>
                    <a:bodyPr/>
                    <a:lstStyle/>
                    <a:p>
                      <a:pPr algn="ctr" fontAlgn="b"/>
                      <a:r>
                        <a:rPr lang="en-GB" sz="1100" b="1" u="none" strike="noStrike">
                          <a:solidFill>
                            <a:srgbClr val="665A79"/>
                          </a:solidFill>
                          <a:effectLst/>
                          <a:latin typeface="Arial" panose="020B0604020202020204" pitchFamily="34" charset="0"/>
                          <a:cs typeface="Arial" panose="020B0604020202020204" pitchFamily="34" charset="0"/>
                        </a:rPr>
                        <a:t>Public sector </a:t>
                      </a:r>
                      <a:br>
                        <a:rPr lang="en-GB" sz="1100" b="1" u="none" strike="noStrike">
                          <a:solidFill>
                            <a:srgbClr val="665A79"/>
                          </a:solidFill>
                          <a:effectLst/>
                          <a:latin typeface="Arial" panose="020B0604020202020204" pitchFamily="34" charset="0"/>
                          <a:cs typeface="Arial" panose="020B0604020202020204" pitchFamily="34" charset="0"/>
                        </a:rPr>
                      </a:br>
                      <a:r>
                        <a:rPr lang="en-GB" sz="1100" b="1" u="none" strike="noStrike">
                          <a:solidFill>
                            <a:srgbClr val="665A79"/>
                          </a:solidFill>
                          <a:effectLst/>
                          <a:latin typeface="Arial" panose="020B0604020202020204" pitchFamily="34" charset="0"/>
                          <a:cs typeface="Arial" panose="020B0604020202020204" pitchFamily="34" charset="0"/>
                        </a:rPr>
                        <a:t>expansion</a:t>
                      </a:r>
                      <a:endParaRPr lang="en-GB" sz="1100" b="1" i="0" u="none" strike="noStrike">
                        <a:solidFill>
                          <a:srgbClr val="665A79"/>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a:solidFill>
                            <a:srgbClr val="665A79"/>
                          </a:solidFill>
                          <a:effectLst/>
                          <a:latin typeface="Arial" panose="020B0604020202020204" pitchFamily="34" charset="0"/>
                          <a:cs typeface="Arial" panose="020B0604020202020204" pitchFamily="34" charset="0"/>
                        </a:rPr>
                        <a:t>Employer </a:t>
                      </a:r>
                      <a:br>
                        <a:rPr lang="en-GB" sz="1100" b="1" u="none" strike="noStrike">
                          <a:solidFill>
                            <a:srgbClr val="665A79"/>
                          </a:solidFill>
                          <a:effectLst/>
                          <a:latin typeface="Arial" panose="020B0604020202020204" pitchFamily="34" charset="0"/>
                          <a:cs typeface="Arial" panose="020B0604020202020204" pitchFamily="34" charset="0"/>
                        </a:rPr>
                      </a:br>
                      <a:r>
                        <a:rPr lang="en-GB" sz="1100" b="1" u="none" strike="noStrike">
                          <a:solidFill>
                            <a:srgbClr val="665A79"/>
                          </a:solidFill>
                          <a:effectLst/>
                          <a:latin typeface="Arial" panose="020B0604020202020204" pitchFamily="34" charset="0"/>
                          <a:cs typeface="Arial" panose="020B0604020202020204" pitchFamily="34" charset="0"/>
                        </a:rPr>
                        <a:t>engagement</a:t>
                      </a:r>
                      <a:endParaRPr lang="en-GB" sz="1100" b="1" i="0" u="none" strike="noStrike">
                        <a:solidFill>
                          <a:srgbClr val="665A79"/>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i="0" u="none" strike="noStrike">
                          <a:solidFill>
                            <a:srgbClr val="665A79"/>
                          </a:solidFill>
                          <a:effectLst/>
                          <a:latin typeface="Arial" panose="020B0604020202020204" pitchFamily="34" charset="0"/>
                          <a:cs typeface="Arial" panose="020B0604020202020204" pitchFamily="34" charset="0"/>
                        </a:rPr>
                        <a:t>Awareness </a:t>
                      </a:r>
                      <a:br>
                        <a:rPr lang="en-GB" sz="1100" b="1" i="0" u="none" strike="noStrike">
                          <a:solidFill>
                            <a:srgbClr val="665A79"/>
                          </a:solidFill>
                          <a:effectLst/>
                          <a:latin typeface="Arial" panose="020B0604020202020204" pitchFamily="34" charset="0"/>
                          <a:cs typeface="Arial" panose="020B0604020202020204" pitchFamily="34" charset="0"/>
                        </a:rPr>
                      </a:br>
                      <a:r>
                        <a:rPr lang="en-GB" sz="1100" b="1" i="0" u="none" strike="noStrike">
                          <a:solidFill>
                            <a:srgbClr val="665A79"/>
                          </a:solidFill>
                          <a:effectLst/>
                          <a:latin typeface="Arial" panose="020B0604020202020204" pitchFamily="34" charset="0"/>
                          <a:cs typeface="Arial" panose="020B0604020202020204" pitchFamily="34" charset="0"/>
                        </a:rPr>
                        <a:t>Raising</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1066016"/>
                  </a:ext>
                </a:extLst>
              </a:tr>
            </a:tbl>
          </a:graphicData>
        </a:graphic>
      </p:graphicFrame>
      <p:graphicFrame>
        <p:nvGraphicFramePr>
          <p:cNvPr id="23" name="Table 22">
            <a:extLst>
              <a:ext uri="{FF2B5EF4-FFF2-40B4-BE49-F238E27FC236}">
                <a16:creationId xmlns:a16="http://schemas.microsoft.com/office/drawing/2014/main" id="{269A42AF-76AB-4893-88F5-2590BE13D3D9}"/>
              </a:ext>
            </a:extLst>
          </p:cNvPr>
          <p:cNvGraphicFramePr>
            <a:graphicFrameLocks noGrp="1"/>
          </p:cNvGraphicFramePr>
          <p:nvPr/>
        </p:nvGraphicFramePr>
        <p:xfrm>
          <a:off x="1266184" y="5344983"/>
          <a:ext cx="3750698" cy="704850"/>
        </p:xfrm>
        <a:graphic>
          <a:graphicData uri="http://schemas.openxmlformats.org/drawingml/2006/table">
            <a:tbl>
              <a:tblPr>
                <a:tableStyleId>{5C22544A-7EE6-4342-B048-85BDC9FD1C3A}</a:tableStyleId>
              </a:tblPr>
              <a:tblGrid>
                <a:gridCol w="1875349">
                  <a:extLst>
                    <a:ext uri="{9D8B030D-6E8A-4147-A177-3AD203B41FA5}">
                      <a16:colId xmlns:a16="http://schemas.microsoft.com/office/drawing/2014/main" val="3711704386"/>
                    </a:ext>
                  </a:extLst>
                </a:gridCol>
                <a:gridCol w="1875349">
                  <a:extLst>
                    <a:ext uri="{9D8B030D-6E8A-4147-A177-3AD203B41FA5}">
                      <a16:colId xmlns:a16="http://schemas.microsoft.com/office/drawing/2014/main" val="257938617"/>
                    </a:ext>
                  </a:extLst>
                </a:gridCol>
              </a:tblGrid>
              <a:tr h="111249">
                <a:tc gridSpan="2">
                  <a:txBody>
                    <a:bodyPr/>
                    <a:lstStyle/>
                    <a:p>
                      <a:pPr algn="ctr" fontAlgn="b"/>
                      <a:r>
                        <a:rPr lang="en-GB" sz="1200" b="1" u="none" strike="noStrike">
                          <a:solidFill>
                            <a:schemeClr val="bg1">
                              <a:lumMod val="50000"/>
                            </a:schemeClr>
                          </a:solidFill>
                          <a:effectLst/>
                          <a:latin typeface="Arial" panose="020B0604020202020204" pitchFamily="34" charset="0"/>
                          <a:cs typeface="Arial" panose="020B0604020202020204" pitchFamily="34" charset="0"/>
                        </a:rPr>
                        <a:t>Employer Incentives</a:t>
                      </a:r>
                      <a:br>
                        <a:rPr lang="en-GB" sz="1200" b="1" u="none" strike="noStrike">
                          <a:solidFill>
                            <a:schemeClr val="bg1">
                              <a:lumMod val="50000"/>
                            </a:schemeClr>
                          </a:solidFill>
                          <a:effectLst/>
                          <a:latin typeface="Arial" panose="020B0604020202020204" pitchFamily="34" charset="0"/>
                          <a:cs typeface="Arial" panose="020B0604020202020204" pitchFamily="34" charset="0"/>
                        </a:rPr>
                      </a:br>
                      <a:endParaRPr lang="en-GB" sz="1100" b="1" i="0" u="none" strike="noStrike">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512245746"/>
                  </a:ext>
                </a:extLst>
              </a:tr>
              <a:tr h="217493">
                <a:tc>
                  <a:txBody>
                    <a:bodyPr/>
                    <a:lstStyle/>
                    <a:p>
                      <a:pPr algn="ctr" fontAlgn="b"/>
                      <a:r>
                        <a:rPr lang="en-GB" sz="1100" b="1" u="none" strike="noStrike">
                          <a:solidFill>
                            <a:srgbClr val="665A79"/>
                          </a:solidFill>
                          <a:effectLst/>
                          <a:latin typeface="Arial" panose="020B0604020202020204" pitchFamily="34" charset="0"/>
                          <a:cs typeface="Arial" panose="020B0604020202020204" pitchFamily="34" charset="0"/>
                        </a:rPr>
                        <a:t>Adopt an </a:t>
                      </a:r>
                      <a:br>
                        <a:rPr lang="en-GB" sz="1100" b="1" u="none" strike="noStrike">
                          <a:solidFill>
                            <a:srgbClr val="665A79"/>
                          </a:solidFill>
                          <a:effectLst/>
                          <a:latin typeface="Arial" panose="020B0604020202020204" pitchFamily="34" charset="0"/>
                          <a:cs typeface="Arial" panose="020B0604020202020204" pitchFamily="34" charset="0"/>
                        </a:rPr>
                      </a:br>
                      <a:r>
                        <a:rPr lang="en-GB" sz="1100" b="1" u="none" strike="noStrike">
                          <a:solidFill>
                            <a:srgbClr val="665A79"/>
                          </a:solidFill>
                          <a:effectLst/>
                          <a:latin typeface="Arial" panose="020B0604020202020204" pitchFamily="34" charset="0"/>
                          <a:cs typeface="Arial" panose="020B0604020202020204" pitchFamily="34" charset="0"/>
                        </a:rPr>
                        <a:t>Apprentice</a:t>
                      </a:r>
                      <a:endParaRPr lang="en-GB" sz="1100" b="1" i="0" u="none" strike="noStrike">
                        <a:solidFill>
                          <a:srgbClr val="665A79"/>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i="0" u="none" strike="noStrike">
                          <a:solidFill>
                            <a:srgbClr val="665A79"/>
                          </a:solidFill>
                          <a:effectLst/>
                          <a:latin typeface="Arial" panose="020B0604020202020204" pitchFamily="34" charset="0"/>
                          <a:cs typeface="Arial" panose="020B0604020202020204" pitchFamily="34" charset="0"/>
                        </a:rPr>
                        <a:t>Links to UK &amp; Scottish </a:t>
                      </a:r>
                      <a:br>
                        <a:rPr lang="en-GB" sz="1100" b="1" i="0" u="none" strike="noStrike">
                          <a:solidFill>
                            <a:srgbClr val="665A79"/>
                          </a:solidFill>
                          <a:effectLst/>
                          <a:latin typeface="Arial" panose="020B0604020202020204" pitchFamily="34" charset="0"/>
                          <a:cs typeface="Arial" panose="020B0604020202020204" pitchFamily="34" charset="0"/>
                        </a:rPr>
                      </a:br>
                      <a:r>
                        <a:rPr lang="en-GB" sz="1100" b="1" i="0" u="none" strike="noStrike">
                          <a:solidFill>
                            <a:srgbClr val="665A79"/>
                          </a:solidFill>
                          <a:effectLst/>
                          <a:latin typeface="Arial" panose="020B0604020202020204" pitchFamily="34" charset="0"/>
                          <a:cs typeface="Arial" panose="020B0604020202020204" pitchFamily="34" charset="0"/>
                        </a:rPr>
                        <a:t>Government incentives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332614"/>
                  </a:ext>
                </a:extLst>
              </a:tr>
            </a:tbl>
          </a:graphicData>
        </a:graphic>
      </p:graphicFrame>
      <p:graphicFrame>
        <p:nvGraphicFramePr>
          <p:cNvPr id="24" name="Table 23">
            <a:extLst>
              <a:ext uri="{FF2B5EF4-FFF2-40B4-BE49-F238E27FC236}">
                <a16:creationId xmlns:a16="http://schemas.microsoft.com/office/drawing/2014/main" id="{AE0EE32E-D0AF-417D-98C7-C423E3605D70}"/>
              </a:ext>
            </a:extLst>
          </p:cNvPr>
          <p:cNvGraphicFramePr>
            <a:graphicFrameLocks noGrp="1"/>
          </p:cNvGraphicFramePr>
          <p:nvPr/>
        </p:nvGraphicFramePr>
        <p:xfrm>
          <a:off x="6385466" y="1588630"/>
          <a:ext cx="5418768" cy="704850"/>
        </p:xfrm>
        <a:graphic>
          <a:graphicData uri="http://schemas.openxmlformats.org/drawingml/2006/table">
            <a:tbl>
              <a:tblPr>
                <a:tableStyleId>{5C22544A-7EE6-4342-B048-85BDC9FD1C3A}</a:tableStyleId>
              </a:tblPr>
              <a:tblGrid>
                <a:gridCol w="1806256">
                  <a:extLst>
                    <a:ext uri="{9D8B030D-6E8A-4147-A177-3AD203B41FA5}">
                      <a16:colId xmlns:a16="http://schemas.microsoft.com/office/drawing/2014/main" val="2012035093"/>
                    </a:ext>
                  </a:extLst>
                </a:gridCol>
                <a:gridCol w="1806256">
                  <a:extLst>
                    <a:ext uri="{9D8B030D-6E8A-4147-A177-3AD203B41FA5}">
                      <a16:colId xmlns:a16="http://schemas.microsoft.com/office/drawing/2014/main" val="2459464706"/>
                    </a:ext>
                  </a:extLst>
                </a:gridCol>
                <a:gridCol w="1806256">
                  <a:extLst>
                    <a:ext uri="{9D8B030D-6E8A-4147-A177-3AD203B41FA5}">
                      <a16:colId xmlns:a16="http://schemas.microsoft.com/office/drawing/2014/main" val="2690652939"/>
                    </a:ext>
                  </a:extLst>
                </a:gridCol>
              </a:tblGrid>
              <a:tr h="243777">
                <a:tc gridSpan="3">
                  <a:txBody>
                    <a:bodyPr/>
                    <a:lstStyle/>
                    <a:p>
                      <a:pPr algn="ctr" fontAlgn="b"/>
                      <a:r>
                        <a:rPr lang="en-GB" sz="1200" b="1" u="none" strike="noStrike">
                          <a:solidFill>
                            <a:schemeClr val="bg1">
                              <a:lumMod val="50000"/>
                            </a:schemeClr>
                          </a:solidFill>
                          <a:effectLst/>
                          <a:latin typeface="Arial"/>
                          <a:cs typeface="Arial"/>
                        </a:rPr>
                        <a:t>Managed Expansion</a:t>
                      </a:r>
                      <a:br>
                        <a:rPr lang="en-GB" sz="1100" b="1" u="none" strike="noStrike">
                          <a:solidFill>
                            <a:schemeClr val="bg1">
                              <a:lumMod val="50000"/>
                            </a:schemeClr>
                          </a:solidFill>
                          <a:effectLst/>
                          <a:latin typeface="Arial"/>
                          <a:cs typeface="Arial"/>
                        </a:rPr>
                      </a:br>
                      <a:endParaRPr lang="en-GB" sz="1100" b="1" i="0" u="none" strike="noStrike">
                        <a:solidFill>
                          <a:schemeClr val="bg1">
                            <a:lumMod val="50000"/>
                          </a:schemeClr>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4727930"/>
                  </a:ext>
                </a:extLst>
              </a:tr>
              <a:tr h="233459">
                <a:tc>
                  <a:txBody>
                    <a:bodyPr/>
                    <a:lstStyle/>
                    <a:p>
                      <a:pPr algn="ctr" fontAlgn="b"/>
                      <a:r>
                        <a:rPr lang="en-US" sz="1100" b="1" u="none" strike="noStrike">
                          <a:solidFill>
                            <a:srgbClr val="006373"/>
                          </a:solidFill>
                          <a:effectLst/>
                          <a:latin typeface="Arial" panose="020B0604020202020204" pitchFamily="34" charset="0"/>
                          <a:cs typeface="Arial" panose="020B0604020202020204" pitchFamily="34" charset="0"/>
                        </a:rPr>
                        <a:t>FA level 4 and 5 </a:t>
                      </a:r>
                      <a:br>
                        <a:rPr lang="en-US" sz="1100" b="1" u="none" strike="noStrike">
                          <a:solidFill>
                            <a:srgbClr val="006373"/>
                          </a:solidFill>
                          <a:effectLst/>
                          <a:latin typeface="Arial" panose="020B0604020202020204" pitchFamily="34" charset="0"/>
                          <a:cs typeface="Arial" panose="020B0604020202020204" pitchFamily="34" charset="0"/>
                        </a:rPr>
                      </a:br>
                      <a:r>
                        <a:rPr lang="en-US" sz="1100" b="1" u="none" strike="noStrike">
                          <a:solidFill>
                            <a:srgbClr val="006373"/>
                          </a:solidFill>
                          <a:effectLst/>
                          <a:latin typeface="Arial" panose="020B0604020202020204" pitchFamily="34" charset="0"/>
                          <a:cs typeface="Arial" panose="020B0604020202020204" pitchFamily="34" charset="0"/>
                        </a:rPr>
                        <a:t>expansion</a:t>
                      </a:r>
                      <a:endParaRPr lang="en-US" sz="1100" b="1" i="0" u="none" strike="noStrike">
                        <a:solidFill>
                          <a:srgbClr val="006373"/>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a:solidFill>
                            <a:srgbClr val="006373"/>
                          </a:solidFill>
                          <a:effectLst/>
                          <a:latin typeface="Arial"/>
                          <a:cs typeface="Arial"/>
                        </a:rPr>
                        <a:t>Increase GA </a:t>
                      </a:r>
                      <a:br>
                        <a:rPr lang="en-GB" sz="1100" b="1" u="none" strike="noStrike">
                          <a:solidFill>
                            <a:srgbClr val="006373"/>
                          </a:solidFill>
                          <a:effectLst/>
                          <a:latin typeface="Arial"/>
                          <a:cs typeface="Arial"/>
                        </a:rPr>
                      </a:br>
                      <a:r>
                        <a:rPr lang="en-GB" sz="1100" b="1" u="none" strike="noStrike">
                          <a:solidFill>
                            <a:srgbClr val="006373"/>
                          </a:solidFill>
                          <a:effectLst/>
                          <a:latin typeface="Arial"/>
                          <a:cs typeface="Arial"/>
                        </a:rPr>
                        <a:t>starts</a:t>
                      </a:r>
                      <a:endParaRPr lang="en-GB" sz="1100" b="1" i="0" u="none" strike="noStrike">
                        <a:solidFill>
                          <a:srgbClr val="006373"/>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a:solidFill>
                            <a:srgbClr val="006373"/>
                          </a:solidFill>
                          <a:effectLst/>
                          <a:latin typeface="Arial"/>
                          <a:cs typeface="Arial"/>
                        </a:rPr>
                        <a:t>Promotion to </a:t>
                      </a:r>
                      <a:br>
                        <a:rPr lang="en-GB" sz="1100" b="1" u="none" strike="noStrike">
                          <a:solidFill>
                            <a:srgbClr val="006373"/>
                          </a:solidFill>
                          <a:effectLst/>
                          <a:latin typeface="Arial"/>
                          <a:cs typeface="Arial"/>
                        </a:rPr>
                      </a:br>
                      <a:r>
                        <a:rPr lang="en-GB" sz="1100" b="1" u="none" strike="noStrike">
                          <a:solidFill>
                            <a:srgbClr val="006373"/>
                          </a:solidFill>
                          <a:effectLst/>
                          <a:latin typeface="Arial"/>
                          <a:cs typeface="Arial"/>
                        </a:rPr>
                        <a:t>growth sectors</a:t>
                      </a:r>
                      <a:endParaRPr lang="en-GB" sz="1100" b="1" i="0" u="none" strike="noStrike">
                        <a:solidFill>
                          <a:srgbClr val="006373"/>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1314051"/>
                  </a:ext>
                </a:extLst>
              </a:tr>
            </a:tbl>
          </a:graphicData>
        </a:graphic>
      </p:graphicFrame>
      <p:graphicFrame>
        <p:nvGraphicFramePr>
          <p:cNvPr id="25" name="Table 24">
            <a:extLst>
              <a:ext uri="{FF2B5EF4-FFF2-40B4-BE49-F238E27FC236}">
                <a16:creationId xmlns:a16="http://schemas.microsoft.com/office/drawing/2014/main" id="{3EE7809E-03BA-454D-8721-AEC2CDBA5583}"/>
              </a:ext>
            </a:extLst>
          </p:cNvPr>
          <p:cNvGraphicFramePr>
            <a:graphicFrameLocks noGrp="1"/>
          </p:cNvGraphicFramePr>
          <p:nvPr/>
        </p:nvGraphicFramePr>
        <p:xfrm>
          <a:off x="7744100" y="2574275"/>
          <a:ext cx="2658281" cy="697230"/>
        </p:xfrm>
        <a:graphic>
          <a:graphicData uri="http://schemas.openxmlformats.org/drawingml/2006/table">
            <a:tbl>
              <a:tblPr>
                <a:tableStyleId>{5C22544A-7EE6-4342-B048-85BDC9FD1C3A}</a:tableStyleId>
              </a:tblPr>
              <a:tblGrid>
                <a:gridCol w="2658281">
                  <a:extLst>
                    <a:ext uri="{9D8B030D-6E8A-4147-A177-3AD203B41FA5}">
                      <a16:colId xmlns:a16="http://schemas.microsoft.com/office/drawing/2014/main" val="4257595541"/>
                    </a:ext>
                  </a:extLst>
                </a:gridCol>
              </a:tblGrid>
              <a:tr h="100969">
                <a:tc>
                  <a:txBody>
                    <a:bodyPr/>
                    <a:lstStyle/>
                    <a:p>
                      <a:pPr algn="ctr" fontAlgn="b"/>
                      <a:r>
                        <a:rPr lang="en-GB" sz="1200" b="1" u="none" strike="noStrike">
                          <a:solidFill>
                            <a:schemeClr val="bg1">
                              <a:lumMod val="50000"/>
                            </a:schemeClr>
                          </a:solidFill>
                          <a:effectLst/>
                          <a:latin typeface="Arial"/>
                          <a:cs typeface="Arial"/>
                        </a:rPr>
                        <a:t>New Pathways</a:t>
                      </a:r>
                      <a:br>
                        <a:rPr lang="en-GB" sz="1050" b="1" u="none" strike="noStrike">
                          <a:solidFill>
                            <a:schemeClr val="bg1">
                              <a:lumMod val="50000"/>
                            </a:schemeClr>
                          </a:solidFill>
                          <a:effectLst/>
                          <a:latin typeface="Arial"/>
                          <a:cs typeface="Arial"/>
                        </a:rPr>
                      </a:br>
                      <a:endParaRPr lang="en-GB" sz="1050" b="1" i="0" u="none" strike="noStrike">
                        <a:solidFill>
                          <a:schemeClr val="bg1">
                            <a:lumMod val="50000"/>
                          </a:schemeClr>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1686896"/>
                  </a:ext>
                </a:extLst>
              </a:tr>
              <a:tr h="302907">
                <a:tc>
                  <a:txBody>
                    <a:bodyPr/>
                    <a:lstStyle/>
                    <a:p>
                      <a:pPr algn="ctr" fontAlgn="b"/>
                      <a:r>
                        <a:rPr lang="en-GB" sz="1100" b="1" u="none" strike="noStrike">
                          <a:solidFill>
                            <a:srgbClr val="006373"/>
                          </a:solidFill>
                          <a:effectLst/>
                          <a:latin typeface="Arial"/>
                          <a:cs typeface="Arial"/>
                        </a:rPr>
                        <a:t>Pathway</a:t>
                      </a:r>
                      <a:br>
                        <a:rPr lang="en-GB" sz="1100" b="1" u="none" strike="noStrike">
                          <a:solidFill>
                            <a:srgbClr val="006373"/>
                          </a:solidFill>
                          <a:effectLst/>
                          <a:latin typeface="Arial"/>
                          <a:cs typeface="Arial"/>
                        </a:rPr>
                      </a:br>
                      <a:r>
                        <a:rPr lang="en-GB" sz="1100" b="1" u="none" strike="noStrike">
                          <a:solidFill>
                            <a:srgbClr val="006373"/>
                          </a:solidFill>
                          <a:effectLst/>
                          <a:latin typeface="Arial"/>
                          <a:cs typeface="Arial"/>
                        </a:rPr>
                        <a:t>Apprenticeships</a:t>
                      </a:r>
                      <a:endParaRPr lang="en-GB" sz="1100" b="1" i="0" u="none" strike="noStrike">
                        <a:solidFill>
                          <a:srgbClr val="006373"/>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6814874"/>
                  </a:ext>
                </a:extLst>
              </a:tr>
            </a:tbl>
          </a:graphicData>
        </a:graphic>
      </p:graphicFrame>
      <p:graphicFrame>
        <p:nvGraphicFramePr>
          <p:cNvPr id="26" name="Table 25">
            <a:extLst>
              <a:ext uri="{FF2B5EF4-FFF2-40B4-BE49-F238E27FC236}">
                <a16:creationId xmlns:a16="http://schemas.microsoft.com/office/drawing/2014/main" id="{89122311-0911-4456-9D4F-EE1281D582C6}"/>
              </a:ext>
            </a:extLst>
          </p:cNvPr>
          <p:cNvGraphicFramePr>
            <a:graphicFrameLocks noGrp="1"/>
          </p:cNvGraphicFramePr>
          <p:nvPr/>
        </p:nvGraphicFramePr>
        <p:xfrm>
          <a:off x="6372566" y="4311675"/>
          <a:ext cx="5418767" cy="720090"/>
        </p:xfrm>
        <a:graphic>
          <a:graphicData uri="http://schemas.openxmlformats.org/drawingml/2006/table">
            <a:tbl>
              <a:tblPr>
                <a:tableStyleId>{5C22544A-7EE6-4342-B048-85BDC9FD1C3A}</a:tableStyleId>
              </a:tblPr>
              <a:tblGrid>
                <a:gridCol w="1771309">
                  <a:extLst>
                    <a:ext uri="{9D8B030D-6E8A-4147-A177-3AD203B41FA5}">
                      <a16:colId xmlns:a16="http://schemas.microsoft.com/office/drawing/2014/main" val="2780810299"/>
                    </a:ext>
                  </a:extLst>
                </a:gridCol>
                <a:gridCol w="2066666">
                  <a:extLst>
                    <a:ext uri="{9D8B030D-6E8A-4147-A177-3AD203B41FA5}">
                      <a16:colId xmlns:a16="http://schemas.microsoft.com/office/drawing/2014/main" val="3832352591"/>
                    </a:ext>
                  </a:extLst>
                </a:gridCol>
                <a:gridCol w="1580792">
                  <a:extLst>
                    <a:ext uri="{9D8B030D-6E8A-4147-A177-3AD203B41FA5}">
                      <a16:colId xmlns:a16="http://schemas.microsoft.com/office/drawing/2014/main" val="1085086135"/>
                    </a:ext>
                  </a:extLst>
                </a:gridCol>
              </a:tblGrid>
              <a:tr h="238252">
                <a:tc gridSpan="3">
                  <a:txBody>
                    <a:bodyPr/>
                    <a:lstStyle/>
                    <a:p>
                      <a:pPr algn="ctr" fontAlgn="b"/>
                      <a:r>
                        <a:rPr lang="en-GB" sz="1200" b="1" u="none" strike="noStrike">
                          <a:solidFill>
                            <a:schemeClr val="bg1">
                              <a:lumMod val="50000"/>
                            </a:schemeClr>
                          </a:solidFill>
                          <a:effectLst/>
                          <a:latin typeface="Arial" panose="020B0604020202020204" pitchFamily="34" charset="0"/>
                          <a:cs typeface="Arial" panose="020B0604020202020204" pitchFamily="34" charset="0"/>
                        </a:rPr>
                        <a:t>Programme Innovation</a:t>
                      </a:r>
                      <a:br>
                        <a:rPr lang="en-GB" sz="1200" b="1" u="none" strike="noStrike">
                          <a:solidFill>
                            <a:schemeClr val="bg1">
                              <a:lumMod val="50000"/>
                            </a:schemeClr>
                          </a:solidFill>
                          <a:effectLst/>
                          <a:latin typeface="Arial" panose="020B0604020202020204" pitchFamily="34" charset="0"/>
                          <a:cs typeface="Arial" panose="020B0604020202020204" pitchFamily="34" charset="0"/>
                        </a:rPr>
                      </a:br>
                      <a:endParaRPr lang="en-GB" sz="1200" b="1" i="0" u="none" strike="noStrike">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3446624"/>
                  </a:ext>
                </a:extLst>
              </a:tr>
              <a:tr h="259870">
                <a:tc>
                  <a:txBody>
                    <a:bodyPr/>
                    <a:lstStyle/>
                    <a:p>
                      <a:pPr algn="ctr" fontAlgn="b"/>
                      <a:r>
                        <a:rPr lang="en-GB" sz="1100" b="1" u="none" strike="noStrike">
                          <a:solidFill>
                            <a:srgbClr val="009DB5"/>
                          </a:solidFill>
                          <a:effectLst/>
                          <a:latin typeface="Arial" panose="020B0604020202020204" pitchFamily="34" charset="0"/>
                          <a:cs typeface="Arial" panose="020B0604020202020204" pitchFamily="34" charset="0"/>
                        </a:rPr>
                        <a:t>Skills </a:t>
                      </a:r>
                      <a:br>
                        <a:rPr lang="en-GB" sz="1100" b="1" u="none" strike="noStrike">
                          <a:solidFill>
                            <a:srgbClr val="009DB5"/>
                          </a:solidFill>
                          <a:effectLst/>
                          <a:latin typeface="Arial" panose="020B0604020202020204" pitchFamily="34" charset="0"/>
                          <a:cs typeface="Arial" panose="020B0604020202020204" pitchFamily="34" charset="0"/>
                        </a:rPr>
                      </a:br>
                      <a:r>
                        <a:rPr lang="en-GB" sz="1100" b="1" u="none" strike="noStrike">
                          <a:solidFill>
                            <a:srgbClr val="009DB5"/>
                          </a:solidFill>
                          <a:effectLst/>
                          <a:latin typeface="Arial" panose="020B0604020202020204" pitchFamily="34" charset="0"/>
                          <a:cs typeface="Arial" panose="020B0604020202020204" pitchFamily="34" charset="0"/>
                        </a:rPr>
                        <a:t>Alignment</a:t>
                      </a:r>
                      <a:endParaRPr lang="en-GB" sz="1100" b="1" i="0" u="none" strike="noStrike">
                        <a:solidFill>
                          <a:srgbClr val="009DB5"/>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a:solidFill>
                            <a:srgbClr val="009DB5"/>
                          </a:solidFill>
                          <a:effectLst/>
                          <a:latin typeface="Arial" panose="020B0604020202020204" pitchFamily="34" charset="0"/>
                          <a:cs typeface="Arial" panose="020B0604020202020204" pitchFamily="34" charset="0"/>
                        </a:rPr>
                        <a:t>Frameworks </a:t>
                      </a:r>
                      <a:br>
                        <a:rPr lang="en-GB" sz="1100" b="1" u="none" strike="noStrike">
                          <a:solidFill>
                            <a:srgbClr val="009DB5"/>
                          </a:solidFill>
                          <a:effectLst/>
                          <a:latin typeface="Arial" panose="020B0604020202020204" pitchFamily="34" charset="0"/>
                          <a:cs typeface="Arial" panose="020B0604020202020204" pitchFamily="34" charset="0"/>
                        </a:rPr>
                      </a:br>
                      <a:r>
                        <a:rPr lang="en-GB" sz="1100" b="1" u="none" strike="noStrike">
                          <a:solidFill>
                            <a:srgbClr val="009DB5"/>
                          </a:solidFill>
                          <a:effectLst/>
                          <a:latin typeface="Arial" panose="020B0604020202020204" pitchFamily="34" charset="0"/>
                          <a:cs typeface="Arial" panose="020B0604020202020204" pitchFamily="34" charset="0"/>
                        </a:rPr>
                        <a:t>&amp; Standards</a:t>
                      </a:r>
                      <a:endParaRPr lang="en-GB" sz="1100" b="1" i="0" u="none" strike="noStrike">
                        <a:solidFill>
                          <a:srgbClr val="009DB5"/>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a:solidFill>
                            <a:srgbClr val="009DB5"/>
                          </a:solidFill>
                          <a:effectLst/>
                          <a:latin typeface="Arial" panose="020B0604020202020204" pitchFamily="34" charset="0"/>
                          <a:cs typeface="Arial" panose="020B0604020202020204" pitchFamily="34" charset="0"/>
                        </a:rPr>
                        <a:t>Embedding </a:t>
                      </a:r>
                      <a:br>
                        <a:rPr lang="en-GB" sz="1100" b="1" u="none" strike="noStrike">
                          <a:solidFill>
                            <a:srgbClr val="009DB5"/>
                          </a:solidFill>
                          <a:effectLst/>
                          <a:latin typeface="Arial" panose="020B0604020202020204" pitchFamily="34" charset="0"/>
                          <a:cs typeface="Arial" panose="020B0604020202020204" pitchFamily="34" charset="0"/>
                        </a:rPr>
                      </a:br>
                      <a:r>
                        <a:rPr lang="en-GB" sz="1100" b="1" u="none" strike="noStrike">
                          <a:solidFill>
                            <a:srgbClr val="009DB5"/>
                          </a:solidFill>
                          <a:effectLst/>
                          <a:latin typeface="Arial" panose="020B0604020202020204" pitchFamily="34" charset="0"/>
                          <a:cs typeface="Arial" panose="020B0604020202020204" pitchFamily="34" charset="0"/>
                        </a:rPr>
                        <a:t>meta-skills </a:t>
                      </a:r>
                      <a:endParaRPr lang="en-GB" sz="1100" b="1" i="0" u="none" strike="noStrike">
                        <a:solidFill>
                          <a:srgbClr val="009DB5"/>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6826838"/>
                  </a:ext>
                </a:extLst>
              </a:tr>
            </a:tbl>
          </a:graphicData>
        </a:graphic>
      </p:graphicFrame>
      <p:graphicFrame>
        <p:nvGraphicFramePr>
          <p:cNvPr id="27" name="Table 26">
            <a:extLst>
              <a:ext uri="{FF2B5EF4-FFF2-40B4-BE49-F238E27FC236}">
                <a16:creationId xmlns:a16="http://schemas.microsoft.com/office/drawing/2014/main" id="{C8AC7CEC-AB80-495B-9DA8-40D2F82445E0}"/>
              </a:ext>
            </a:extLst>
          </p:cNvPr>
          <p:cNvGraphicFramePr>
            <a:graphicFrameLocks noGrp="1"/>
          </p:cNvGraphicFramePr>
          <p:nvPr/>
        </p:nvGraphicFramePr>
        <p:xfrm>
          <a:off x="6371492" y="5364970"/>
          <a:ext cx="5418768" cy="704850"/>
        </p:xfrm>
        <a:graphic>
          <a:graphicData uri="http://schemas.openxmlformats.org/drawingml/2006/table">
            <a:tbl>
              <a:tblPr>
                <a:tableStyleId>{5C22544A-7EE6-4342-B048-85BDC9FD1C3A}</a:tableStyleId>
              </a:tblPr>
              <a:tblGrid>
                <a:gridCol w="5418768">
                  <a:extLst>
                    <a:ext uri="{9D8B030D-6E8A-4147-A177-3AD203B41FA5}">
                      <a16:colId xmlns:a16="http://schemas.microsoft.com/office/drawing/2014/main" val="2462402479"/>
                    </a:ext>
                  </a:extLst>
                </a:gridCol>
              </a:tblGrid>
              <a:tr h="86254">
                <a:tc>
                  <a:txBody>
                    <a:bodyPr/>
                    <a:lstStyle/>
                    <a:p>
                      <a:pPr algn="ctr" fontAlgn="b"/>
                      <a:r>
                        <a:rPr lang="en-GB" sz="1200" b="1" u="none" strike="noStrike">
                          <a:solidFill>
                            <a:schemeClr val="bg1">
                              <a:lumMod val="50000"/>
                            </a:schemeClr>
                          </a:solidFill>
                          <a:effectLst/>
                          <a:latin typeface="Arial"/>
                          <a:cs typeface="Arial"/>
                        </a:rPr>
                        <a:t>Industry Leadership</a:t>
                      </a:r>
                      <a:br>
                        <a:rPr lang="en-GB" sz="1100" b="1" u="none" strike="noStrike">
                          <a:solidFill>
                            <a:schemeClr val="bg1">
                              <a:lumMod val="50000"/>
                            </a:schemeClr>
                          </a:solidFill>
                          <a:effectLst/>
                          <a:latin typeface="Arial"/>
                          <a:cs typeface="Arial"/>
                        </a:rPr>
                      </a:br>
                      <a:endParaRPr lang="en-GB" sz="1100" b="1" i="0" u="none" strike="noStrike">
                        <a:solidFill>
                          <a:schemeClr val="bg1">
                            <a:lumMod val="50000"/>
                          </a:schemeClr>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2990659"/>
                  </a:ext>
                </a:extLst>
              </a:tr>
              <a:tr h="258762">
                <a:tc>
                  <a:txBody>
                    <a:bodyPr/>
                    <a:lstStyle/>
                    <a:p>
                      <a:pPr algn="ctr" fontAlgn="b"/>
                      <a:r>
                        <a:rPr lang="en-GB" sz="1100" b="1" u="none" strike="noStrike">
                          <a:solidFill>
                            <a:srgbClr val="009DB5"/>
                          </a:solidFill>
                          <a:effectLst/>
                          <a:latin typeface="Arial"/>
                          <a:cs typeface="Arial"/>
                        </a:rPr>
                        <a:t>Scottish Apprenticeship </a:t>
                      </a:r>
                      <a:br>
                        <a:rPr lang="en-GB" sz="1100" b="1" u="none" strike="noStrike">
                          <a:solidFill>
                            <a:srgbClr val="009DB5"/>
                          </a:solidFill>
                          <a:effectLst/>
                          <a:latin typeface="Arial"/>
                          <a:cs typeface="Arial"/>
                        </a:rPr>
                      </a:br>
                      <a:r>
                        <a:rPr lang="en-GB" sz="1100" b="1" u="none" strike="noStrike">
                          <a:solidFill>
                            <a:srgbClr val="009DB5"/>
                          </a:solidFill>
                          <a:effectLst/>
                          <a:latin typeface="Arial"/>
                          <a:cs typeface="Arial"/>
                        </a:rPr>
                        <a:t>Advisory Board</a:t>
                      </a:r>
                      <a:endParaRPr lang="en-GB" sz="1100" b="1" i="0" u="none" strike="noStrike">
                        <a:solidFill>
                          <a:srgbClr val="009DB5"/>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3516690"/>
                  </a:ext>
                </a:extLst>
              </a:tr>
            </a:tbl>
          </a:graphicData>
        </a:graphic>
      </p:graphicFrame>
      <p:graphicFrame>
        <p:nvGraphicFramePr>
          <p:cNvPr id="30" name="Table 29">
            <a:extLst>
              <a:ext uri="{FF2B5EF4-FFF2-40B4-BE49-F238E27FC236}">
                <a16:creationId xmlns:a16="http://schemas.microsoft.com/office/drawing/2014/main" id="{7C20466E-0F4C-452A-85C4-79B735649FB9}"/>
              </a:ext>
            </a:extLst>
          </p:cNvPr>
          <p:cNvGraphicFramePr>
            <a:graphicFrameLocks noGrp="1"/>
          </p:cNvGraphicFramePr>
          <p:nvPr/>
        </p:nvGraphicFramePr>
        <p:xfrm>
          <a:off x="438360" y="1572814"/>
          <a:ext cx="5512908" cy="713497"/>
        </p:xfrm>
        <a:graphic>
          <a:graphicData uri="http://schemas.openxmlformats.org/drawingml/2006/table">
            <a:tbl>
              <a:tblPr>
                <a:tableStyleId>{5C22544A-7EE6-4342-B048-85BDC9FD1C3A}</a:tableStyleId>
              </a:tblPr>
              <a:tblGrid>
                <a:gridCol w="1837636">
                  <a:extLst>
                    <a:ext uri="{9D8B030D-6E8A-4147-A177-3AD203B41FA5}">
                      <a16:colId xmlns:a16="http://schemas.microsoft.com/office/drawing/2014/main" val="1861101995"/>
                    </a:ext>
                  </a:extLst>
                </a:gridCol>
                <a:gridCol w="1837636">
                  <a:extLst>
                    <a:ext uri="{9D8B030D-6E8A-4147-A177-3AD203B41FA5}">
                      <a16:colId xmlns:a16="http://schemas.microsoft.com/office/drawing/2014/main" val="105203800"/>
                    </a:ext>
                  </a:extLst>
                </a:gridCol>
                <a:gridCol w="1837636">
                  <a:extLst>
                    <a:ext uri="{9D8B030D-6E8A-4147-A177-3AD203B41FA5}">
                      <a16:colId xmlns:a16="http://schemas.microsoft.com/office/drawing/2014/main" val="653206537"/>
                    </a:ext>
                  </a:extLst>
                </a:gridCol>
              </a:tblGrid>
              <a:tr h="368692">
                <a:tc gridSpan="3">
                  <a:txBody>
                    <a:bodyPr/>
                    <a:lstStyle/>
                    <a:p>
                      <a:pPr algn="ctr"/>
                      <a:r>
                        <a:rPr lang="en-GB" sz="1200" b="1" u="none" strike="noStrike" kern="1200">
                          <a:solidFill>
                            <a:schemeClr val="bg1">
                              <a:lumMod val="50000"/>
                            </a:schemeClr>
                          </a:solidFill>
                          <a:effectLst/>
                          <a:latin typeface="Arial"/>
                          <a:ea typeface="+mn-ea"/>
                          <a:cs typeface="Arial"/>
                        </a:rPr>
                        <a:t>Apprentice Retention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6964944"/>
                  </a:ext>
                </a:extLst>
              </a:tr>
              <a:tr h="284140">
                <a:tc>
                  <a:txBody>
                    <a:bodyPr/>
                    <a:lstStyle/>
                    <a:p>
                      <a:pPr algn="ctr" fontAlgn="b"/>
                      <a:r>
                        <a:rPr lang="en-GB" sz="1100" b="1" u="none" strike="noStrike">
                          <a:solidFill>
                            <a:srgbClr val="696D28"/>
                          </a:solidFill>
                          <a:effectLst/>
                          <a:latin typeface="Arial"/>
                          <a:cs typeface="Arial"/>
                        </a:rPr>
                        <a:t>Adaptions for </a:t>
                      </a:r>
                      <a:br>
                        <a:rPr lang="en-GB" sz="1100" b="1" u="none" strike="noStrike">
                          <a:solidFill>
                            <a:srgbClr val="696D28"/>
                          </a:solidFill>
                          <a:effectLst/>
                          <a:latin typeface="Arial"/>
                          <a:cs typeface="Arial"/>
                        </a:rPr>
                      </a:br>
                      <a:r>
                        <a:rPr lang="en-GB" sz="1100" b="1" u="none" strike="noStrike">
                          <a:solidFill>
                            <a:srgbClr val="696D28"/>
                          </a:solidFill>
                          <a:effectLst/>
                          <a:latin typeface="Arial"/>
                          <a:cs typeface="Arial"/>
                        </a:rPr>
                        <a:t>physical distancing</a:t>
                      </a:r>
                      <a:endParaRPr lang="en-GB" sz="1100" b="1" i="0" u="none" strike="noStrike">
                        <a:solidFill>
                          <a:srgbClr val="696D28"/>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dirty="0">
                          <a:solidFill>
                            <a:srgbClr val="696D28"/>
                          </a:solidFill>
                          <a:effectLst/>
                          <a:latin typeface="Arial"/>
                          <a:cs typeface="Arial"/>
                        </a:rPr>
                        <a:t>Digital </a:t>
                      </a:r>
                      <a:br>
                        <a:rPr lang="en-GB" sz="1100" b="1" u="none" strike="noStrike" dirty="0">
                          <a:solidFill>
                            <a:srgbClr val="696D28"/>
                          </a:solidFill>
                          <a:effectLst/>
                          <a:latin typeface="Arial"/>
                          <a:cs typeface="Arial"/>
                        </a:rPr>
                      </a:br>
                      <a:r>
                        <a:rPr lang="en-GB" sz="1100" b="1" u="none" strike="noStrike" dirty="0">
                          <a:solidFill>
                            <a:srgbClr val="696D28"/>
                          </a:solidFill>
                          <a:effectLst/>
                          <a:latin typeface="Arial"/>
                          <a:cs typeface="Arial"/>
                        </a:rPr>
                        <a:t>innovation</a:t>
                      </a:r>
                      <a:endParaRPr lang="en-GB" sz="1100" b="1" i="0" u="none" strike="noStrike" dirty="0">
                        <a:solidFill>
                          <a:srgbClr val="696D28"/>
                        </a:solidFill>
                        <a:effectLst/>
                        <a:latin typeface="Arial"/>
                        <a:cs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1" u="none" strike="noStrike" dirty="0">
                          <a:solidFill>
                            <a:srgbClr val="696D28"/>
                          </a:solidFill>
                          <a:effectLst/>
                          <a:latin typeface="Arial"/>
                          <a:cs typeface="Arial"/>
                        </a:rPr>
                        <a:t>Grant relief</a:t>
                      </a:r>
                      <a:br>
                        <a:rPr lang="en-GB" sz="1100" b="1" u="none" strike="noStrike" dirty="0">
                          <a:solidFill>
                            <a:srgbClr val="696D28"/>
                          </a:solidFill>
                          <a:effectLst/>
                          <a:latin typeface="Arial"/>
                          <a:cs typeface="Arial"/>
                        </a:rPr>
                      </a:br>
                      <a:r>
                        <a:rPr lang="en-GB" sz="1100" b="1" u="none" strike="noStrike" dirty="0">
                          <a:solidFill>
                            <a:srgbClr val="696D28"/>
                          </a:solidFill>
                          <a:effectLst/>
                          <a:latin typeface="Arial"/>
                          <a:cs typeface="Arial"/>
                        </a:rPr>
                        <a:t>learning providers </a:t>
                      </a:r>
                      <a:endParaRPr lang="en-GB" sz="1100" b="1" i="0" u="none" strike="noStrike" dirty="0">
                        <a:solidFill>
                          <a:srgbClr val="696D28"/>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1583099"/>
                  </a:ext>
                </a:extLst>
              </a:tr>
            </a:tbl>
          </a:graphicData>
        </a:graphic>
      </p:graphicFrame>
      <p:pic>
        <p:nvPicPr>
          <p:cNvPr id="81" name="Picture 80" descr="A picture containing drawing&#10;&#10;Description automatically generated">
            <a:extLst>
              <a:ext uri="{FF2B5EF4-FFF2-40B4-BE49-F238E27FC236}">
                <a16:creationId xmlns:a16="http://schemas.microsoft.com/office/drawing/2014/main" id="{EF4D75F9-C488-4445-AD44-B8693951E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331" y="63693"/>
            <a:ext cx="740534" cy="740534"/>
          </a:xfrm>
          <a:prstGeom prst="rect">
            <a:avLst/>
          </a:prstGeom>
        </p:spPr>
      </p:pic>
      <p:cxnSp>
        <p:nvCxnSpPr>
          <p:cNvPr id="35" name="Straight Connector 34">
            <a:extLst>
              <a:ext uri="{FF2B5EF4-FFF2-40B4-BE49-F238E27FC236}">
                <a16:creationId xmlns:a16="http://schemas.microsoft.com/office/drawing/2014/main" id="{51DFE045-366D-4833-8A57-E123BEDA68BE}"/>
              </a:ext>
            </a:extLst>
          </p:cNvPr>
          <p:cNvCxnSpPr>
            <a:cxnSpLocks/>
          </p:cNvCxnSpPr>
          <p:nvPr/>
        </p:nvCxnSpPr>
        <p:spPr>
          <a:xfrm>
            <a:off x="542925" y="16954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1F53C70-DA4A-4439-9D2D-83DB3698C4F4}"/>
              </a:ext>
            </a:extLst>
          </p:cNvPr>
          <p:cNvGrpSpPr/>
          <p:nvPr/>
        </p:nvGrpSpPr>
        <p:grpSpPr>
          <a:xfrm>
            <a:off x="590550" y="1704975"/>
            <a:ext cx="5255463" cy="0"/>
            <a:chOff x="590550" y="1704975"/>
            <a:chExt cx="5255463" cy="0"/>
          </a:xfrm>
        </p:grpSpPr>
        <p:cxnSp>
          <p:nvCxnSpPr>
            <p:cNvPr id="32" name="Straight Connector 31">
              <a:extLst>
                <a:ext uri="{FF2B5EF4-FFF2-40B4-BE49-F238E27FC236}">
                  <a16:creationId xmlns:a16="http://schemas.microsoft.com/office/drawing/2014/main" id="{D7D3FFD7-7D96-409B-A236-3BE8E322127D}"/>
                </a:ext>
              </a:extLst>
            </p:cNvPr>
            <p:cNvCxnSpPr>
              <a:cxnSpLocks/>
            </p:cNvCxnSpPr>
            <p:nvPr/>
          </p:nvCxnSpPr>
          <p:spPr>
            <a:xfrm>
              <a:off x="590550" y="1704975"/>
              <a:ext cx="166917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1F3FA0F-4486-4D01-9243-4C9C800CA886}"/>
                </a:ext>
              </a:extLst>
            </p:cNvPr>
            <p:cNvCxnSpPr>
              <a:cxnSpLocks/>
            </p:cNvCxnSpPr>
            <p:nvPr/>
          </p:nvCxnSpPr>
          <p:spPr>
            <a:xfrm>
              <a:off x="4151586" y="1704975"/>
              <a:ext cx="169442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7AB76BC8-7CE8-4E49-AB98-5AC4D837DA7D}"/>
              </a:ext>
            </a:extLst>
          </p:cNvPr>
          <p:cNvGrpSpPr/>
          <p:nvPr/>
        </p:nvGrpSpPr>
        <p:grpSpPr>
          <a:xfrm>
            <a:off x="567082" y="731128"/>
            <a:ext cx="5302399" cy="1947694"/>
            <a:chOff x="590550" y="-242719"/>
            <a:chExt cx="5302399" cy="1947694"/>
          </a:xfrm>
        </p:grpSpPr>
        <p:cxnSp>
          <p:nvCxnSpPr>
            <p:cNvPr id="94" name="Straight Connector 93">
              <a:extLst>
                <a:ext uri="{FF2B5EF4-FFF2-40B4-BE49-F238E27FC236}">
                  <a16:creationId xmlns:a16="http://schemas.microsoft.com/office/drawing/2014/main" id="{D73774EA-F28A-4F85-91D8-3B3E36B4D915}"/>
                </a:ext>
              </a:extLst>
            </p:cNvPr>
            <p:cNvCxnSpPr>
              <a:cxnSpLocks/>
            </p:cNvCxnSpPr>
            <p:nvPr/>
          </p:nvCxnSpPr>
          <p:spPr>
            <a:xfrm>
              <a:off x="590550" y="1704975"/>
              <a:ext cx="1176745"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CDC73DE-66C5-4613-85A9-E0482CE18024}"/>
                </a:ext>
              </a:extLst>
            </p:cNvPr>
            <p:cNvCxnSpPr>
              <a:cxnSpLocks/>
            </p:cNvCxnSpPr>
            <p:nvPr/>
          </p:nvCxnSpPr>
          <p:spPr>
            <a:xfrm>
              <a:off x="4472819" y="-242719"/>
              <a:ext cx="142013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012DDA0-1909-B548-8CE8-2166C773DE8A}"/>
                </a:ext>
              </a:extLst>
            </p:cNvPr>
            <p:cNvCxnSpPr>
              <a:cxnSpLocks/>
            </p:cNvCxnSpPr>
            <p:nvPr/>
          </p:nvCxnSpPr>
          <p:spPr>
            <a:xfrm>
              <a:off x="4332232" y="1704975"/>
              <a:ext cx="1501355"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B3AA0F8-E53B-431D-8BE0-6940B8CCB80B}"/>
              </a:ext>
            </a:extLst>
          </p:cNvPr>
          <p:cNvGrpSpPr/>
          <p:nvPr/>
        </p:nvGrpSpPr>
        <p:grpSpPr>
          <a:xfrm>
            <a:off x="600495" y="4418292"/>
            <a:ext cx="5255463" cy="0"/>
            <a:chOff x="590550" y="1704975"/>
            <a:chExt cx="5255463" cy="0"/>
          </a:xfrm>
        </p:grpSpPr>
        <p:cxnSp>
          <p:nvCxnSpPr>
            <p:cNvPr id="99" name="Straight Connector 98">
              <a:extLst>
                <a:ext uri="{FF2B5EF4-FFF2-40B4-BE49-F238E27FC236}">
                  <a16:creationId xmlns:a16="http://schemas.microsoft.com/office/drawing/2014/main" id="{049958D0-89E9-4969-9D8C-0ED1AF361586}"/>
                </a:ext>
              </a:extLst>
            </p:cNvPr>
            <p:cNvCxnSpPr>
              <a:cxnSpLocks/>
            </p:cNvCxnSpPr>
            <p:nvPr/>
          </p:nvCxnSpPr>
          <p:spPr>
            <a:xfrm>
              <a:off x="590550" y="1704975"/>
              <a:ext cx="158115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86E9A03-5E61-4BAD-BC60-5BA6E30E4EA4}"/>
                </a:ext>
              </a:extLst>
            </p:cNvPr>
            <p:cNvCxnSpPr>
              <a:cxnSpLocks/>
            </p:cNvCxnSpPr>
            <p:nvPr/>
          </p:nvCxnSpPr>
          <p:spPr>
            <a:xfrm>
              <a:off x="4264863" y="1704975"/>
              <a:ext cx="158115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27E66E7-7752-4D9A-8228-7703FC51E489}"/>
              </a:ext>
            </a:extLst>
          </p:cNvPr>
          <p:cNvGrpSpPr/>
          <p:nvPr/>
        </p:nvGrpSpPr>
        <p:grpSpPr>
          <a:xfrm>
            <a:off x="554656" y="5448221"/>
            <a:ext cx="5255463" cy="0"/>
            <a:chOff x="590550" y="1704975"/>
            <a:chExt cx="5255463" cy="0"/>
          </a:xfrm>
        </p:grpSpPr>
        <p:cxnSp>
          <p:nvCxnSpPr>
            <p:cNvPr id="104" name="Straight Connector 103">
              <a:extLst>
                <a:ext uri="{FF2B5EF4-FFF2-40B4-BE49-F238E27FC236}">
                  <a16:creationId xmlns:a16="http://schemas.microsoft.com/office/drawing/2014/main" id="{88047ABB-3A68-43FB-9366-E41EF2B9D66F}"/>
                </a:ext>
              </a:extLst>
            </p:cNvPr>
            <p:cNvCxnSpPr>
              <a:cxnSpLocks/>
            </p:cNvCxnSpPr>
            <p:nvPr/>
          </p:nvCxnSpPr>
          <p:spPr>
            <a:xfrm>
              <a:off x="590550" y="1704975"/>
              <a:ext cx="162698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6C2062E-591F-4F5D-8F40-5232222BCD30}"/>
                </a:ext>
              </a:extLst>
            </p:cNvPr>
            <p:cNvCxnSpPr>
              <a:cxnSpLocks/>
            </p:cNvCxnSpPr>
            <p:nvPr/>
          </p:nvCxnSpPr>
          <p:spPr>
            <a:xfrm>
              <a:off x="4100112" y="1704975"/>
              <a:ext cx="174590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4D24F975-2D3C-46DA-9FBA-CA6C7328C177}"/>
              </a:ext>
            </a:extLst>
          </p:cNvPr>
          <p:cNvGrpSpPr/>
          <p:nvPr/>
        </p:nvGrpSpPr>
        <p:grpSpPr>
          <a:xfrm>
            <a:off x="6420191" y="1692230"/>
            <a:ext cx="5255463" cy="12745"/>
            <a:chOff x="590550" y="1704975"/>
            <a:chExt cx="5255463" cy="12745"/>
          </a:xfrm>
        </p:grpSpPr>
        <p:cxnSp>
          <p:nvCxnSpPr>
            <p:cNvPr id="109" name="Straight Connector 108">
              <a:extLst>
                <a:ext uri="{FF2B5EF4-FFF2-40B4-BE49-F238E27FC236}">
                  <a16:creationId xmlns:a16="http://schemas.microsoft.com/office/drawing/2014/main" id="{6F4F3F93-8240-4535-9137-B2908D924F41}"/>
                </a:ext>
              </a:extLst>
            </p:cNvPr>
            <p:cNvCxnSpPr>
              <a:cxnSpLocks/>
            </p:cNvCxnSpPr>
            <p:nvPr/>
          </p:nvCxnSpPr>
          <p:spPr>
            <a:xfrm>
              <a:off x="590550" y="1704975"/>
              <a:ext cx="1704306" cy="1274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186F3B2-B41B-460F-9053-3C93B7F2A32F}"/>
                </a:ext>
              </a:extLst>
            </p:cNvPr>
            <p:cNvCxnSpPr>
              <a:cxnSpLocks/>
            </p:cNvCxnSpPr>
            <p:nvPr/>
          </p:nvCxnSpPr>
          <p:spPr>
            <a:xfrm>
              <a:off x="4264863" y="1704975"/>
              <a:ext cx="158115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923BD2F2-8925-42B1-B2D2-1A9B83FDACCF}"/>
              </a:ext>
            </a:extLst>
          </p:cNvPr>
          <p:cNvGrpSpPr/>
          <p:nvPr/>
        </p:nvGrpSpPr>
        <p:grpSpPr>
          <a:xfrm>
            <a:off x="6432432" y="2676809"/>
            <a:ext cx="5255463" cy="0"/>
            <a:chOff x="590550" y="1704975"/>
            <a:chExt cx="5255463" cy="0"/>
          </a:xfrm>
        </p:grpSpPr>
        <p:cxnSp>
          <p:nvCxnSpPr>
            <p:cNvPr id="114" name="Straight Connector 113">
              <a:extLst>
                <a:ext uri="{FF2B5EF4-FFF2-40B4-BE49-F238E27FC236}">
                  <a16:creationId xmlns:a16="http://schemas.microsoft.com/office/drawing/2014/main" id="{884497E5-F246-4014-90D9-97973A995A26}"/>
                </a:ext>
              </a:extLst>
            </p:cNvPr>
            <p:cNvCxnSpPr>
              <a:cxnSpLocks/>
            </p:cNvCxnSpPr>
            <p:nvPr/>
          </p:nvCxnSpPr>
          <p:spPr>
            <a:xfrm>
              <a:off x="590550" y="1704975"/>
              <a:ext cx="185393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FB767E2-92BE-4138-B86B-59447F3DA2F0}"/>
                </a:ext>
              </a:extLst>
            </p:cNvPr>
            <p:cNvCxnSpPr>
              <a:cxnSpLocks/>
            </p:cNvCxnSpPr>
            <p:nvPr/>
          </p:nvCxnSpPr>
          <p:spPr>
            <a:xfrm>
              <a:off x="4027332" y="1704975"/>
              <a:ext cx="181868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6434A379-5056-46FD-A5CA-465799D4CC4E}"/>
              </a:ext>
            </a:extLst>
          </p:cNvPr>
          <p:cNvGrpSpPr/>
          <p:nvPr/>
        </p:nvGrpSpPr>
        <p:grpSpPr>
          <a:xfrm>
            <a:off x="6443466" y="4417435"/>
            <a:ext cx="5255463" cy="0"/>
            <a:chOff x="590550" y="1704975"/>
            <a:chExt cx="5255463" cy="0"/>
          </a:xfrm>
        </p:grpSpPr>
        <p:cxnSp>
          <p:nvCxnSpPr>
            <p:cNvPr id="119" name="Straight Connector 118">
              <a:extLst>
                <a:ext uri="{FF2B5EF4-FFF2-40B4-BE49-F238E27FC236}">
                  <a16:creationId xmlns:a16="http://schemas.microsoft.com/office/drawing/2014/main" id="{BDFD0135-3839-4114-96A5-3FE9271F78EB}"/>
                </a:ext>
              </a:extLst>
            </p:cNvPr>
            <p:cNvCxnSpPr>
              <a:cxnSpLocks/>
            </p:cNvCxnSpPr>
            <p:nvPr/>
          </p:nvCxnSpPr>
          <p:spPr>
            <a:xfrm>
              <a:off x="590550" y="1704975"/>
              <a:ext cx="158115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EE5D82E-D368-4C42-A1D8-2724DCE52725}"/>
                </a:ext>
              </a:extLst>
            </p:cNvPr>
            <p:cNvCxnSpPr>
              <a:cxnSpLocks/>
            </p:cNvCxnSpPr>
            <p:nvPr/>
          </p:nvCxnSpPr>
          <p:spPr>
            <a:xfrm>
              <a:off x="4264863" y="1704975"/>
              <a:ext cx="158115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9DEC407E-4CA1-4638-AD48-C2DD05DA36DB}"/>
              </a:ext>
            </a:extLst>
          </p:cNvPr>
          <p:cNvGrpSpPr/>
          <p:nvPr/>
        </p:nvGrpSpPr>
        <p:grpSpPr>
          <a:xfrm>
            <a:off x="6432810" y="5450297"/>
            <a:ext cx="5255463" cy="0"/>
            <a:chOff x="590550" y="1704975"/>
            <a:chExt cx="5255463" cy="0"/>
          </a:xfrm>
        </p:grpSpPr>
        <p:cxnSp>
          <p:nvCxnSpPr>
            <p:cNvPr id="124" name="Straight Connector 123">
              <a:extLst>
                <a:ext uri="{FF2B5EF4-FFF2-40B4-BE49-F238E27FC236}">
                  <a16:creationId xmlns:a16="http://schemas.microsoft.com/office/drawing/2014/main" id="{910BD61E-6995-4D88-879B-8682DC9795C0}"/>
                </a:ext>
              </a:extLst>
            </p:cNvPr>
            <p:cNvCxnSpPr>
              <a:cxnSpLocks/>
            </p:cNvCxnSpPr>
            <p:nvPr/>
          </p:nvCxnSpPr>
          <p:spPr>
            <a:xfrm>
              <a:off x="590550" y="1704975"/>
              <a:ext cx="169168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59F57C8-EF42-41BF-AA44-9FD5BBEE80AA}"/>
                </a:ext>
              </a:extLst>
            </p:cNvPr>
            <p:cNvCxnSpPr>
              <a:cxnSpLocks/>
            </p:cNvCxnSpPr>
            <p:nvPr/>
          </p:nvCxnSpPr>
          <p:spPr>
            <a:xfrm>
              <a:off x="4153078" y="1704975"/>
              <a:ext cx="1692935"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8" name="Star: 5 Points 127">
            <a:extLst>
              <a:ext uri="{FF2B5EF4-FFF2-40B4-BE49-F238E27FC236}">
                <a16:creationId xmlns:a16="http://schemas.microsoft.com/office/drawing/2014/main" id="{F658FB22-8963-44E9-A24A-CB7C9FC88001}"/>
              </a:ext>
            </a:extLst>
          </p:cNvPr>
          <p:cNvSpPr/>
          <p:nvPr/>
        </p:nvSpPr>
        <p:spPr>
          <a:xfrm>
            <a:off x="3978716" y="6087849"/>
            <a:ext cx="179110" cy="160224"/>
          </a:xfrm>
          <a:prstGeom prst="star5">
            <a:avLst/>
          </a:prstGeom>
          <a:solidFill>
            <a:srgbClr val="665A79"/>
          </a:solidFill>
          <a:ln>
            <a:solidFill>
              <a:srgbClr val="665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Star: 5 Points 128">
            <a:extLst>
              <a:ext uri="{FF2B5EF4-FFF2-40B4-BE49-F238E27FC236}">
                <a16:creationId xmlns:a16="http://schemas.microsoft.com/office/drawing/2014/main" id="{25183EED-C317-4BDB-91E9-8C5AEF5680F7}"/>
              </a:ext>
            </a:extLst>
          </p:cNvPr>
          <p:cNvSpPr/>
          <p:nvPr/>
        </p:nvSpPr>
        <p:spPr>
          <a:xfrm>
            <a:off x="8962940" y="3335204"/>
            <a:ext cx="179110" cy="160224"/>
          </a:xfrm>
          <a:prstGeom prst="star5">
            <a:avLst/>
          </a:prstGeom>
          <a:solidFill>
            <a:srgbClr val="006373"/>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Star: 5 Points 129">
            <a:extLst>
              <a:ext uri="{FF2B5EF4-FFF2-40B4-BE49-F238E27FC236}">
                <a16:creationId xmlns:a16="http://schemas.microsoft.com/office/drawing/2014/main" id="{EB7D80AD-9729-464B-B865-AA1BEDAC7602}"/>
              </a:ext>
            </a:extLst>
          </p:cNvPr>
          <p:cNvSpPr/>
          <p:nvPr/>
        </p:nvSpPr>
        <p:spPr>
          <a:xfrm>
            <a:off x="3689130" y="3330266"/>
            <a:ext cx="179110" cy="160224"/>
          </a:xfrm>
          <a:prstGeom prst="star5">
            <a:avLst/>
          </a:prstGeom>
          <a:solidFill>
            <a:srgbClr val="A0B100"/>
          </a:solidFill>
          <a:ln>
            <a:solidFill>
              <a:srgbClr val="A0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Star: 5 Points 130">
            <a:extLst>
              <a:ext uri="{FF2B5EF4-FFF2-40B4-BE49-F238E27FC236}">
                <a16:creationId xmlns:a16="http://schemas.microsoft.com/office/drawing/2014/main" id="{AEF9C965-CE50-483F-A62B-025A4B91906B}"/>
              </a:ext>
            </a:extLst>
          </p:cNvPr>
          <p:cNvSpPr/>
          <p:nvPr/>
        </p:nvSpPr>
        <p:spPr>
          <a:xfrm>
            <a:off x="1213198" y="2335334"/>
            <a:ext cx="179110" cy="160224"/>
          </a:xfrm>
          <a:prstGeom prst="star5">
            <a:avLst/>
          </a:prstGeom>
          <a:solidFill>
            <a:srgbClr val="A0B100"/>
          </a:solidFill>
          <a:ln>
            <a:solidFill>
              <a:srgbClr val="A0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Star: 5 Points 131">
            <a:extLst>
              <a:ext uri="{FF2B5EF4-FFF2-40B4-BE49-F238E27FC236}">
                <a16:creationId xmlns:a16="http://schemas.microsoft.com/office/drawing/2014/main" id="{19D79CE7-DE8D-43B3-907D-6330B6191EE2}"/>
              </a:ext>
            </a:extLst>
          </p:cNvPr>
          <p:cNvSpPr/>
          <p:nvPr/>
        </p:nvSpPr>
        <p:spPr>
          <a:xfrm>
            <a:off x="4963894" y="2335334"/>
            <a:ext cx="179110" cy="160224"/>
          </a:xfrm>
          <a:prstGeom prst="star5">
            <a:avLst/>
          </a:prstGeom>
          <a:solidFill>
            <a:srgbClr val="A0B100"/>
          </a:solidFill>
          <a:ln>
            <a:solidFill>
              <a:srgbClr val="A0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us Sign 2">
            <a:extLst>
              <a:ext uri="{FF2B5EF4-FFF2-40B4-BE49-F238E27FC236}">
                <a16:creationId xmlns:a16="http://schemas.microsoft.com/office/drawing/2014/main" id="{D8025C91-14AB-4673-A7A4-0A1ECFA66ADE}"/>
              </a:ext>
            </a:extLst>
          </p:cNvPr>
          <p:cNvSpPr/>
          <p:nvPr/>
        </p:nvSpPr>
        <p:spPr>
          <a:xfrm>
            <a:off x="2135044" y="6082489"/>
            <a:ext cx="156743" cy="160224"/>
          </a:xfrm>
          <a:prstGeom prst="mathPlus">
            <a:avLst/>
          </a:prstGeom>
          <a:solidFill>
            <a:srgbClr val="665A79"/>
          </a:solidFill>
          <a:ln>
            <a:solidFill>
              <a:srgbClr val="665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Plus Sign 132">
            <a:extLst>
              <a:ext uri="{FF2B5EF4-FFF2-40B4-BE49-F238E27FC236}">
                <a16:creationId xmlns:a16="http://schemas.microsoft.com/office/drawing/2014/main" id="{C4F2CCF5-AC63-4FC0-B002-2B69065C6007}"/>
              </a:ext>
            </a:extLst>
          </p:cNvPr>
          <p:cNvSpPr/>
          <p:nvPr/>
        </p:nvSpPr>
        <p:spPr>
          <a:xfrm>
            <a:off x="5019544" y="5028069"/>
            <a:ext cx="156743" cy="160224"/>
          </a:xfrm>
          <a:prstGeom prst="mathPlus">
            <a:avLst/>
          </a:prstGeom>
          <a:solidFill>
            <a:srgbClr val="665A79"/>
          </a:solidFill>
          <a:ln>
            <a:solidFill>
              <a:srgbClr val="665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Plus Sign 133">
            <a:extLst>
              <a:ext uri="{FF2B5EF4-FFF2-40B4-BE49-F238E27FC236}">
                <a16:creationId xmlns:a16="http://schemas.microsoft.com/office/drawing/2014/main" id="{39FD5876-CD97-494B-BC2A-E9B0226AB180}"/>
              </a:ext>
            </a:extLst>
          </p:cNvPr>
          <p:cNvSpPr/>
          <p:nvPr/>
        </p:nvSpPr>
        <p:spPr>
          <a:xfrm>
            <a:off x="3186096" y="5066619"/>
            <a:ext cx="156743" cy="160224"/>
          </a:xfrm>
          <a:prstGeom prst="mathPlus">
            <a:avLst/>
          </a:prstGeom>
          <a:solidFill>
            <a:srgbClr val="665A79"/>
          </a:solidFill>
          <a:ln>
            <a:solidFill>
              <a:srgbClr val="665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Plus Sign 134">
            <a:extLst>
              <a:ext uri="{FF2B5EF4-FFF2-40B4-BE49-F238E27FC236}">
                <a16:creationId xmlns:a16="http://schemas.microsoft.com/office/drawing/2014/main" id="{559CC696-FD9D-4AE5-9638-99ADF604CFE8}"/>
              </a:ext>
            </a:extLst>
          </p:cNvPr>
          <p:cNvSpPr/>
          <p:nvPr/>
        </p:nvSpPr>
        <p:spPr>
          <a:xfrm>
            <a:off x="1302753" y="5044976"/>
            <a:ext cx="156743" cy="160224"/>
          </a:xfrm>
          <a:prstGeom prst="mathPlus">
            <a:avLst/>
          </a:prstGeom>
          <a:solidFill>
            <a:srgbClr val="665A79"/>
          </a:solidFill>
          <a:ln>
            <a:solidFill>
              <a:srgbClr val="665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Plus Sign 135">
            <a:extLst>
              <a:ext uri="{FF2B5EF4-FFF2-40B4-BE49-F238E27FC236}">
                <a16:creationId xmlns:a16="http://schemas.microsoft.com/office/drawing/2014/main" id="{F63ABE56-9B8F-43CB-8736-D9A0CC7A5819}"/>
              </a:ext>
            </a:extLst>
          </p:cNvPr>
          <p:cNvSpPr/>
          <p:nvPr/>
        </p:nvSpPr>
        <p:spPr>
          <a:xfrm>
            <a:off x="9031290" y="6110046"/>
            <a:ext cx="156743" cy="160224"/>
          </a:xfrm>
          <a:prstGeom prst="mathPlus">
            <a:avLst/>
          </a:prstGeom>
          <a:solidFill>
            <a:srgbClr val="009DB5"/>
          </a:solidFill>
          <a:ln>
            <a:solidFill>
              <a:srgbClr val="009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Plus Sign 136">
            <a:extLst>
              <a:ext uri="{FF2B5EF4-FFF2-40B4-BE49-F238E27FC236}">
                <a16:creationId xmlns:a16="http://schemas.microsoft.com/office/drawing/2014/main" id="{D8FAB3B3-4C77-44D4-8EB7-F3AF196FFAE6}"/>
              </a:ext>
            </a:extLst>
          </p:cNvPr>
          <p:cNvSpPr/>
          <p:nvPr/>
        </p:nvSpPr>
        <p:spPr>
          <a:xfrm>
            <a:off x="7144635" y="5062074"/>
            <a:ext cx="156743" cy="160224"/>
          </a:xfrm>
          <a:prstGeom prst="mathPlus">
            <a:avLst/>
          </a:prstGeom>
          <a:solidFill>
            <a:srgbClr val="009DB5"/>
          </a:solidFill>
          <a:ln>
            <a:solidFill>
              <a:srgbClr val="009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Plus Sign 137">
            <a:extLst>
              <a:ext uri="{FF2B5EF4-FFF2-40B4-BE49-F238E27FC236}">
                <a16:creationId xmlns:a16="http://schemas.microsoft.com/office/drawing/2014/main" id="{E763D565-EFCF-4BDF-BA43-3F0C08B53489}"/>
              </a:ext>
            </a:extLst>
          </p:cNvPr>
          <p:cNvSpPr/>
          <p:nvPr/>
        </p:nvSpPr>
        <p:spPr>
          <a:xfrm>
            <a:off x="9087735" y="5074774"/>
            <a:ext cx="156743" cy="160224"/>
          </a:xfrm>
          <a:prstGeom prst="mathPlus">
            <a:avLst/>
          </a:prstGeom>
          <a:solidFill>
            <a:srgbClr val="009DB5"/>
          </a:solidFill>
          <a:ln>
            <a:solidFill>
              <a:srgbClr val="009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Plus Sign 138">
            <a:extLst>
              <a:ext uri="{FF2B5EF4-FFF2-40B4-BE49-F238E27FC236}">
                <a16:creationId xmlns:a16="http://schemas.microsoft.com/office/drawing/2014/main" id="{6E765217-530F-4566-A309-834A4F4CF1E9}"/>
              </a:ext>
            </a:extLst>
          </p:cNvPr>
          <p:cNvSpPr/>
          <p:nvPr/>
        </p:nvSpPr>
        <p:spPr>
          <a:xfrm>
            <a:off x="10941935" y="5074774"/>
            <a:ext cx="156743" cy="160224"/>
          </a:xfrm>
          <a:prstGeom prst="mathPlus">
            <a:avLst/>
          </a:prstGeom>
          <a:solidFill>
            <a:srgbClr val="009DB5"/>
          </a:solidFill>
          <a:ln>
            <a:solidFill>
              <a:srgbClr val="009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Plus Sign 139">
            <a:extLst>
              <a:ext uri="{FF2B5EF4-FFF2-40B4-BE49-F238E27FC236}">
                <a16:creationId xmlns:a16="http://schemas.microsoft.com/office/drawing/2014/main" id="{E822ADDB-77D9-4DE8-B579-E013DE94DEF8}"/>
              </a:ext>
            </a:extLst>
          </p:cNvPr>
          <p:cNvSpPr/>
          <p:nvPr/>
        </p:nvSpPr>
        <p:spPr>
          <a:xfrm>
            <a:off x="7155669" y="2296822"/>
            <a:ext cx="156743" cy="160224"/>
          </a:xfrm>
          <a:prstGeom prst="mathPlus">
            <a:avLst/>
          </a:prstGeom>
          <a:solidFill>
            <a:srgbClr val="006373"/>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Plus Sign 140">
            <a:extLst>
              <a:ext uri="{FF2B5EF4-FFF2-40B4-BE49-F238E27FC236}">
                <a16:creationId xmlns:a16="http://schemas.microsoft.com/office/drawing/2014/main" id="{94CAAF6E-314A-4BBA-A129-7447CCEDFECA}"/>
              </a:ext>
            </a:extLst>
          </p:cNvPr>
          <p:cNvSpPr/>
          <p:nvPr/>
        </p:nvSpPr>
        <p:spPr>
          <a:xfrm>
            <a:off x="8983532" y="2309730"/>
            <a:ext cx="156743" cy="160224"/>
          </a:xfrm>
          <a:prstGeom prst="mathPlus">
            <a:avLst/>
          </a:prstGeom>
          <a:solidFill>
            <a:srgbClr val="006373"/>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Plus Sign 141">
            <a:extLst>
              <a:ext uri="{FF2B5EF4-FFF2-40B4-BE49-F238E27FC236}">
                <a16:creationId xmlns:a16="http://schemas.microsoft.com/office/drawing/2014/main" id="{B2E22706-2C49-4A21-A4FA-1F76D992E017}"/>
              </a:ext>
            </a:extLst>
          </p:cNvPr>
          <p:cNvSpPr/>
          <p:nvPr/>
        </p:nvSpPr>
        <p:spPr>
          <a:xfrm>
            <a:off x="10811395" y="2309730"/>
            <a:ext cx="156743" cy="160224"/>
          </a:xfrm>
          <a:prstGeom prst="mathPlus">
            <a:avLst/>
          </a:prstGeom>
          <a:solidFill>
            <a:srgbClr val="006373"/>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Plus Sign 142">
            <a:extLst>
              <a:ext uri="{FF2B5EF4-FFF2-40B4-BE49-F238E27FC236}">
                <a16:creationId xmlns:a16="http://schemas.microsoft.com/office/drawing/2014/main" id="{AD7756FC-BF67-46AA-8369-34B7E3BFB8C2}"/>
              </a:ext>
            </a:extLst>
          </p:cNvPr>
          <p:cNvSpPr/>
          <p:nvPr/>
        </p:nvSpPr>
        <p:spPr>
          <a:xfrm>
            <a:off x="2277368" y="3321368"/>
            <a:ext cx="156743" cy="160224"/>
          </a:xfrm>
          <a:prstGeom prst="mathPlus">
            <a:avLst/>
          </a:prstGeom>
          <a:solidFill>
            <a:srgbClr val="A0B100"/>
          </a:solidFill>
          <a:ln>
            <a:solidFill>
              <a:srgbClr val="A0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Plus Sign 144">
            <a:extLst>
              <a:ext uri="{FF2B5EF4-FFF2-40B4-BE49-F238E27FC236}">
                <a16:creationId xmlns:a16="http://schemas.microsoft.com/office/drawing/2014/main" id="{9C5CC342-1F9B-454D-878C-8D1F672BE2F3}"/>
              </a:ext>
            </a:extLst>
          </p:cNvPr>
          <p:cNvSpPr/>
          <p:nvPr/>
        </p:nvSpPr>
        <p:spPr>
          <a:xfrm>
            <a:off x="3114558" y="2320589"/>
            <a:ext cx="156743" cy="160224"/>
          </a:xfrm>
          <a:prstGeom prst="mathPlus">
            <a:avLst/>
          </a:prstGeom>
          <a:solidFill>
            <a:srgbClr val="A0B100"/>
          </a:solidFill>
          <a:ln>
            <a:solidFill>
              <a:srgbClr val="A0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Star: 5 Points 145">
            <a:extLst>
              <a:ext uri="{FF2B5EF4-FFF2-40B4-BE49-F238E27FC236}">
                <a16:creationId xmlns:a16="http://schemas.microsoft.com/office/drawing/2014/main" id="{33B7DE5C-5F50-4832-9AC4-7052D3A24365}"/>
              </a:ext>
            </a:extLst>
          </p:cNvPr>
          <p:cNvSpPr/>
          <p:nvPr/>
        </p:nvSpPr>
        <p:spPr>
          <a:xfrm>
            <a:off x="3885108" y="6539984"/>
            <a:ext cx="179110" cy="160224"/>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47" name="TextBox 146">
            <a:extLst>
              <a:ext uri="{FF2B5EF4-FFF2-40B4-BE49-F238E27FC236}">
                <a16:creationId xmlns:a16="http://schemas.microsoft.com/office/drawing/2014/main" id="{D5154C90-7380-45EF-87AA-3DE51D9A28EA}"/>
              </a:ext>
            </a:extLst>
          </p:cNvPr>
          <p:cNvSpPr txBox="1"/>
          <p:nvPr/>
        </p:nvSpPr>
        <p:spPr>
          <a:xfrm>
            <a:off x="4075047" y="6509427"/>
            <a:ext cx="2020953" cy="261610"/>
          </a:xfrm>
          <a:prstGeom prst="rect">
            <a:avLst/>
          </a:prstGeom>
          <a:noFill/>
        </p:spPr>
        <p:txBody>
          <a:bodyPr wrap="square" rtlCol="0">
            <a:spAutoFit/>
          </a:bodyPr>
          <a:lstStyle/>
          <a:p>
            <a:r>
              <a:rPr lang="en-GB" sz="1100" b="1">
                <a:solidFill>
                  <a:schemeClr val="bg1">
                    <a:lumMod val="50000"/>
                  </a:schemeClr>
                </a:solidFill>
                <a:latin typeface="Arial" panose="020B0604020202020204" pitchFamily="34" charset="0"/>
                <a:cs typeface="Arial" panose="020B0604020202020204" pitchFamily="34" charset="0"/>
              </a:rPr>
              <a:t>New COVID-19 Intervention </a:t>
            </a:r>
            <a:endParaRPr lang="en-GB" sz="1100" i="1">
              <a:solidFill>
                <a:schemeClr val="bg1">
                  <a:lumMod val="50000"/>
                </a:schemeClr>
              </a:solidFill>
              <a:latin typeface="Arial" panose="020B0604020202020204" pitchFamily="34" charset="0"/>
              <a:cs typeface="Arial" panose="020B0604020202020204" pitchFamily="34" charset="0"/>
            </a:endParaRPr>
          </a:p>
        </p:txBody>
      </p:sp>
      <p:sp>
        <p:nvSpPr>
          <p:cNvPr id="148" name="Plus Sign 147">
            <a:extLst>
              <a:ext uri="{FF2B5EF4-FFF2-40B4-BE49-F238E27FC236}">
                <a16:creationId xmlns:a16="http://schemas.microsoft.com/office/drawing/2014/main" id="{FB8B4CBC-721E-418E-B8D9-A3FA86824BC4}"/>
              </a:ext>
            </a:extLst>
          </p:cNvPr>
          <p:cNvSpPr/>
          <p:nvPr/>
        </p:nvSpPr>
        <p:spPr>
          <a:xfrm>
            <a:off x="6191315" y="6556625"/>
            <a:ext cx="181591" cy="185624"/>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TextBox 148">
            <a:extLst>
              <a:ext uri="{FF2B5EF4-FFF2-40B4-BE49-F238E27FC236}">
                <a16:creationId xmlns:a16="http://schemas.microsoft.com/office/drawing/2014/main" id="{365BC298-AF7D-4601-ABF6-BCF3918D4EAD}"/>
              </a:ext>
            </a:extLst>
          </p:cNvPr>
          <p:cNvSpPr txBox="1"/>
          <p:nvPr/>
        </p:nvSpPr>
        <p:spPr>
          <a:xfrm>
            <a:off x="6336108" y="6514584"/>
            <a:ext cx="4132759" cy="261610"/>
          </a:xfrm>
          <a:prstGeom prst="rect">
            <a:avLst/>
          </a:prstGeom>
          <a:noFill/>
        </p:spPr>
        <p:txBody>
          <a:bodyPr wrap="square" rtlCol="0">
            <a:spAutoFit/>
          </a:bodyPr>
          <a:lstStyle/>
          <a:p>
            <a:r>
              <a:rPr lang="en-GB" sz="1100" b="1">
                <a:solidFill>
                  <a:schemeClr val="bg1">
                    <a:lumMod val="50000"/>
                  </a:schemeClr>
                </a:solidFill>
                <a:latin typeface="Arial" panose="020B0604020202020204" pitchFamily="34" charset="0"/>
                <a:cs typeface="Arial" panose="020B0604020202020204" pitchFamily="34" charset="0"/>
              </a:rPr>
              <a:t>Enhancements to existing programmes and activities</a:t>
            </a:r>
            <a:endParaRPr lang="en-GB" sz="1100" i="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93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339A75-7E97-4840-9680-5AFEBC0810E9}"/>
              </a:ext>
            </a:extLst>
          </p:cNvPr>
          <p:cNvSpPr/>
          <p:nvPr/>
        </p:nvSpPr>
        <p:spPr>
          <a:xfrm>
            <a:off x="191344" y="853049"/>
            <a:ext cx="11809312" cy="5861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DBFA35A-5DC7-414F-B597-9BACAD245978}"/>
              </a:ext>
            </a:extLst>
          </p:cNvPr>
          <p:cNvSpPr/>
          <p:nvPr/>
        </p:nvSpPr>
        <p:spPr>
          <a:xfrm>
            <a:off x="0" y="0"/>
            <a:ext cx="12192000" cy="762963"/>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F180BF1-1F35-4799-936F-6B74DC105921}"/>
              </a:ext>
            </a:extLst>
          </p:cNvPr>
          <p:cNvSpPr txBox="1"/>
          <p:nvPr/>
        </p:nvSpPr>
        <p:spPr>
          <a:xfrm>
            <a:off x="191344" y="37011"/>
            <a:ext cx="8317983" cy="646331"/>
          </a:xfrm>
          <a:prstGeom prst="rect">
            <a:avLst/>
          </a:prstGeom>
          <a:noFill/>
        </p:spPr>
        <p:txBody>
          <a:bodyPr wrap="none" rtlCol="0">
            <a:spAutoFit/>
          </a:bodyPr>
          <a:lstStyle/>
          <a:p>
            <a:r>
              <a:rPr lang="en-GB" sz="3600" dirty="0">
                <a:solidFill>
                  <a:schemeClr val="bg1"/>
                </a:solidFill>
              </a:rPr>
              <a:t>Standard Occupational Classifications (SOC)</a:t>
            </a:r>
          </a:p>
        </p:txBody>
      </p:sp>
      <p:sp>
        <p:nvSpPr>
          <p:cNvPr id="11" name="TextBox 10">
            <a:extLst>
              <a:ext uri="{FF2B5EF4-FFF2-40B4-BE49-F238E27FC236}">
                <a16:creationId xmlns:a16="http://schemas.microsoft.com/office/drawing/2014/main" id="{C9318949-18A3-4372-8276-F5179A99272C}"/>
              </a:ext>
            </a:extLst>
          </p:cNvPr>
          <p:cNvSpPr txBox="1"/>
          <p:nvPr/>
        </p:nvSpPr>
        <p:spPr>
          <a:xfrm>
            <a:off x="364783" y="980231"/>
            <a:ext cx="10157927" cy="338554"/>
          </a:xfrm>
          <a:prstGeom prst="rect">
            <a:avLst/>
          </a:prstGeom>
          <a:noFill/>
        </p:spPr>
        <p:txBody>
          <a:bodyPr wrap="square" rtlCol="0">
            <a:spAutoFit/>
          </a:bodyPr>
          <a:lstStyle/>
          <a:p>
            <a:r>
              <a:rPr lang="en-GB" sz="1600" b="1" dirty="0">
                <a:solidFill>
                  <a:srgbClr val="006373"/>
                </a:solidFill>
              </a:rPr>
              <a:t>SOC Codes are used to classify jobs in terms of their skills level and skills content. They consider:</a:t>
            </a:r>
          </a:p>
        </p:txBody>
      </p:sp>
      <p:graphicFrame>
        <p:nvGraphicFramePr>
          <p:cNvPr id="12" name="Content Placeholder 4">
            <a:extLst>
              <a:ext uri="{FF2B5EF4-FFF2-40B4-BE49-F238E27FC236}">
                <a16:creationId xmlns:a16="http://schemas.microsoft.com/office/drawing/2014/main" id="{DA233367-3DB1-4ED5-9D30-77756721B78C}"/>
              </a:ext>
            </a:extLst>
          </p:cNvPr>
          <p:cNvGraphicFramePr>
            <a:graphicFrameLocks noGrp="1"/>
          </p:cNvGraphicFramePr>
          <p:nvPr>
            <p:ph idx="1"/>
            <p:extLst>
              <p:ext uri="{D42A27DB-BD31-4B8C-83A1-F6EECF244321}">
                <p14:modId xmlns:p14="http://schemas.microsoft.com/office/powerpoint/2010/main" val="3735468790"/>
              </p:ext>
            </p:extLst>
          </p:nvPr>
        </p:nvGraphicFramePr>
        <p:xfrm>
          <a:off x="623147" y="3408000"/>
          <a:ext cx="10560088" cy="3261360"/>
        </p:xfrm>
        <a:graphic>
          <a:graphicData uri="http://schemas.openxmlformats.org/drawingml/2006/table">
            <a:tbl>
              <a:tblPr firstRow="1" bandRow="1">
                <a:effectLst/>
                <a:tableStyleId>{5FD0F851-EC5A-4D38-B0AD-8093EC10F338}</a:tableStyleId>
              </a:tblPr>
              <a:tblGrid>
                <a:gridCol w="4362601">
                  <a:extLst>
                    <a:ext uri="{9D8B030D-6E8A-4147-A177-3AD203B41FA5}">
                      <a16:colId xmlns:a16="http://schemas.microsoft.com/office/drawing/2014/main" val="2451978746"/>
                    </a:ext>
                  </a:extLst>
                </a:gridCol>
                <a:gridCol w="6197487">
                  <a:extLst>
                    <a:ext uri="{9D8B030D-6E8A-4147-A177-3AD203B41FA5}">
                      <a16:colId xmlns:a16="http://schemas.microsoft.com/office/drawing/2014/main" val="221436178"/>
                    </a:ext>
                  </a:extLst>
                </a:gridCol>
              </a:tblGrid>
              <a:tr h="997344">
                <a:tc>
                  <a:txBody>
                    <a:bodyPr/>
                    <a:lstStyle/>
                    <a:p>
                      <a:pPr algn="ctr"/>
                      <a:r>
                        <a:rPr lang="en-GB" sz="1600" b="1" dirty="0">
                          <a:solidFill>
                            <a:schemeClr val="bg1"/>
                          </a:solidFill>
                          <a:latin typeface="+mn-lt"/>
                        </a:rPr>
                        <a:t>Highly Skilled (SOC 1-3)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373"/>
                    </a:solidFill>
                  </a:tcPr>
                </a:tc>
                <a:tc>
                  <a:txBody>
                    <a:bodyPr/>
                    <a:lstStyle/>
                    <a:p>
                      <a:r>
                        <a:rPr lang="en-GB" sz="1400" dirty="0">
                          <a:solidFill>
                            <a:schemeClr val="tx1"/>
                          </a:solidFill>
                          <a:latin typeface="+mn-lt"/>
                        </a:rPr>
                        <a:t>Need</a:t>
                      </a:r>
                    </a:p>
                    <a:p>
                      <a:pPr marL="285750" indent="-285750">
                        <a:buFont typeface="Arial" panose="020B0604020202020204" pitchFamily="34" charset="0"/>
                        <a:buChar char="•"/>
                      </a:pPr>
                      <a:r>
                        <a:rPr lang="en-GB" sz="1400" dirty="0">
                          <a:solidFill>
                            <a:schemeClr val="tx1"/>
                          </a:solidFill>
                          <a:latin typeface="+mn-lt"/>
                        </a:rPr>
                        <a:t>High-level vocational qualifications</a:t>
                      </a:r>
                    </a:p>
                    <a:p>
                      <a:pPr marL="285750" indent="-285750">
                        <a:buFont typeface="Arial" panose="020B0604020202020204" pitchFamily="34" charset="0"/>
                        <a:buChar char="•"/>
                      </a:pPr>
                      <a:r>
                        <a:rPr lang="en-GB" sz="1400" dirty="0">
                          <a:solidFill>
                            <a:schemeClr val="tx1"/>
                          </a:solidFill>
                          <a:latin typeface="+mn-lt"/>
                        </a:rPr>
                        <a:t>Degree or Postgraduate</a:t>
                      </a:r>
                    </a:p>
                    <a:p>
                      <a:pPr marL="285750" indent="-285750">
                        <a:buFont typeface="Arial" panose="020B0604020202020204" pitchFamily="34" charset="0"/>
                        <a:buChar char="•"/>
                      </a:pPr>
                      <a:r>
                        <a:rPr lang="en-GB" sz="1400" dirty="0">
                          <a:solidFill>
                            <a:schemeClr val="tx1"/>
                          </a:solidFill>
                          <a:latin typeface="+mn-lt"/>
                        </a:rPr>
                        <a:t>Substantial extra training/study</a:t>
                      </a:r>
                    </a:p>
                    <a:p>
                      <a:pPr marL="285750" indent="-285750">
                        <a:buFont typeface="Arial" panose="020B0604020202020204" pitchFamily="34" charset="0"/>
                        <a:buChar char="•"/>
                      </a:pPr>
                      <a:r>
                        <a:rPr lang="en-GB" sz="1400" dirty="0">
                          <a:solidFill>
                            <a:schemeClr val="tx1"/>
                          </a:solidFill>
                          <a:latin typeface="+mn-lt"/>
                        </a:rPr>
                        <a:t>Significant knowledge/experience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6347464"/>
                  </a:ext>
                </a:extLst>
              </a:tr>
              <a:tr h="997344">
                <a:tc>
                  <a:txBody>
                    <a:bodyPr/>
                    <a:lstStyle/>
                    <a:p>
                      <a:pPr algn="ctr"/>
                      <a:r>
                        <a:rPr lang="en-GB" sz="1600" b="1" dirty="0">
                          <a:solidFill>
                            <a:schemeClr val="bg1"/>
                          </a:solidFill>
                          <a:latin typeface="+mn-lt"/>
                        </a:rPr>
                        <a:t>Mid Skilled (SOC 4-6)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AF2B"/>
                    </a:solidFill>
                  </a:tcPr>
                </a:tc>
                <a:tc>
                  <a:txBody>
                    <a:bodyPr/>
                    <a:lstStyle/>
                    <a:p>
                      <a:pPr marL="0" indent="0">
                        <a:buFont typeface="Arial" panose="020B0604020202020204" pitchFamily="34" charset="0"/>
                        <a:buNone/>
                      </a:pPr>
                      <a:r>
                        <a:rPr lang="en-GB" sz="1400" b="1" dirty="0">
                          <a:solidFill>
                            <a:schemeClr val="tx1"/>
                          </a:solidFill>
                          <a:latin typeface="+mn-lt"/>
                        </a:rPr>
                        <a:t>Need</a:t>
                      </a:r>
                    </a:p>
                    <a:p>
                      <a:pPr marL="285750" indent="-285750">
                        <a:buFont typeface="Arial" panose="020B0604020202020204" pitchFamily="34" charset="0"/>
                        <a:buChar char="•"/>
                      </a:pPr>
                      <a:r>
                        <a:rPr lang="en-GB" sz="1400" b="1" dirty="0">
                          <a:solidFill>
                            <a:schemeClr val="tx1"/>
                          </a:solidFill>
                          <a:latin typeface="+mn-lt"/>
                        </a:rPr>
                        <a:t>Training – often work-based</a:t>
                      </a:r>
                    </a:p>
                    <a:p>
                      <a:pPr marL="285750" indent="-285750">
                        <a:buFont typeface="Arial" panose="020B0604020202020204" pitchFamily="34" charset="0"/>
                        <a:buChar char="•"/>
                      </a:pPr>
                      <a:r>
                        <a:rPr lang="en-GB" sz="1400" b="1" dirty="0">
                          <a:solidFill>
                            <a:schemeClr val="tx1"/>
                          </a:solidFill>
                          <a:latin typeface="+mn-lt"/>
                        </a:rPr>
                        <a:t>Specialist training (Skilled Trades)</a:t>
                      </a:r>
                    </a:p>
                    <a:p>
                      <a:pPr marL="285750" indent="-285750">
                        <a:buFont typeface="Arial" panose="020B0604020202020204" pitchFamily="34" charset="0"/>
                        <a:buChar char="•"/>
                      </a:pPr>
                      <a:r>
                        <a:rPr lang="en-GB" sz="1400" b="1" dirty="0">
                          <a:solidFill>
                            <a:schemeClr val="tx1"/>
                          </a:solidFill>
                          <a:latin typeface="+mn-lt"/>
                        </a:rPr>
                        <a:t>Good general education</a:t>
                      </a:r>
                    </a:p>
                    <a:p>
                      <a:pPr marL="285750" indent="-285750">
                        <a:buFont typeface="Arial" panose="020B0604020202020204" pitchFamily="34" charset="0"/>
                        <a:buChar char="•"/>
                      </a:pPr>
                      <a:r>
                        <a:rPr lang="en-GB" sz="1400" b="1" dirty="0">
                          <a:solidFill>
                            <a:schemeClr val="tx1"/>
                          </a:solidFill>
                          <a:latin typeface="+mn-lt"/>
                        </a:rPr>
                        <a:t>Relevant skills and experience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19175"/>
                  </a:ext>
                </a:extLst>
              </a:tr>
              <a:tr h="813623">
                <a:tc>
                  <a:txBody>
                    <a:bodyPr/>
                    <a:lstStyle/>
                    <a:p>
                      <a:pPr algn="ctr"/>
                      <a:r>
                        <a:rPr lang="en-GB" sz="1600" b="1" dirty="0">
                          <a:solidFill>
                            <a:schemeClr val="bg1"/>
                          </a:solidFill>
                          <a:latin typeface="+mn-lt"/>
                        </a:rPr>
                        <a:t>Low Skilled (SOC 7-9)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7FBA"/>
                    </a:solidFill>
                  </a:tcPr>
                </a:tc>
                <a:tc>
                  <a:txBody>
                    <a:bodyPr/>
                    <a:lstStyle/>
                    <a:p>
                      <a:r>
                        <a:rPr lang="en-GB" sz="1400" b="1" dirty="0">
                          <a:solidFill>
                            <a:schemeClr val="tx1"/>
                          </a:solidFill>
                          <a:latin typeface="+mn-lt"/>
                        </a:rPr>
                        <a:t>Need</a:t>
                      </a:r>
                    </a:p>
                    <a:p>
                      <a:pPr marL="285750" indent="-285750">
                        <a:buFont typeface="Arial" panose="020B0604020202020204" pitchFamily="34" charset="0"/>
                        <a:buChar char="•"/>
                      </a:pPr>
                      <a:r>
                        <a:rPr lang="en-GB" sz="1400" b="1" dirty="0">
                          <a:solidFill>
                            <a:schemeClr val="tx1"/>
                          </a:solidFill>
                          <a:latin typeface="+mn-lt"/>
                        </a:rPr>
                        <a:t>General education</a:t>
                      </a:r>
                    </a:p>
                    <a:p>
                      <a:pPr marL="285750" indent="-285750">
                        <a:buFont typeface="Arial" panose="020B0604020202020204" pitchFamily="34" charset="0"/>
                        <a:buChar char="•"/>
                      </a:pPr>
                      <a:r>
                        <a:rPr lang="en-GB" sz="1400" b="1" dirty="0">
                          <a:solidFill>
                            <a:schemeClr val="tx1"/>
                          </a:solidFill>
                          <a:latin typeface="+mn-lt"/>
                        </a:rPr>
                        <a:t>Some work-based training</a:t>
                      </a:r>
                    </a:p>
                    <a:p>
                      <a:pPr marL="285750" indent="-285750">
                        <a:buFont typeface="Arial" panose="020B0604020202020204" pitchFamily="34" charset="0"/>
                        <a:buChar char="•"/>
                      </a:pPr>
                      <a:r>
                        <a:rPr lang="en-GB" sz="1400" b="1" dirty="0">
                          <a:solidFill>
                            <a:schemeClr val="tx1"/>
                          </a:solidFill>
                          <a:latin typeface="+mn-lt"/>
                        </a:rPr>
                        <a:t>Some relevant skills and experience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413841"/>
                  </a:ext>
                </a:extLst>
              </a:tr>
            </a:tbl>
          </a:graphicData>
        </a:graphic>
      </p:graphicFrame>
      <p:sp>
        <p:nvSpPr>
          <p:cNvPr id="8" name="Rectangle 7">
            <a:extLst>
              <a:ext uri="{FF2B5EF4-FFF2-40B4-BE49-F238E27FC236}">
                <a16:creationId xmlns:a16="http://schemas.microsoft.com/office/drawing/2014/main" id="{13E26338-D30C-4B01-B756-B2BCFB3BD6C2}"/>
              </a:ext>
            </a:extLst>
          </p:cNvPr>
          <p:cNvSpPr/>
          <p:nvPr/>
        </p:nvSpPr>
        <p:spPr>
          <a:xfrm>
            <a:off x="504787" y="1093583"/>
            <a:ext cx="11182425" cy="2369880"/>
          </a:xfrm>
          <a:prstGeom prst="rect">
            <a:avLst/>
          </a:prstGeom>
        </p:spPr>
        <p:txBody>
          <a:bodyPr wrap="square">
            <a:spAutoFit/>
          </a:bodyPr>
          <a:lstStyle/>
          <a:p>
            <a:endParaRPr lang="en-GB" sz="1400" b="1" dirty="0"/>
          </a:p>
          <a:p>
            <a:pPr marL="171450" indent="-171450">
              <a:buFont typeface="Arial" panose="020B0604020202020204" pitchFamily="34" charset="0"/>
              <a:buChar char="•"/>
            </a:pPr>
            <a:r>
              <a:rPr lang="en-GB" sz="1400" dirty="0"/>
              <a:t>Skill level – length of training or experience needed to do the job. Includes time needed to gain formal qualifications.</a:t>
            </a:r>
          </a:p>
          <a:p>
            <a:pPr marL="171450" indent="-171450">
              <a:buFont typeface="Arial" panose="020B0604020202020204" pitchFamily="34" charset="0"/>
              <a:buChar char="•"/>
            </a:pPr>
            <a:r>
              <a:rPr lang="en-GB" sz="1400" dirty="0"/>
              <a:t>Skills Specialisation - the field of knowledge required to do the job</a:t>
            </a:r>
          </a:p>
          <a:p>
            <a:pPr marL="171450" indent="-171450">
              <a:buFont typeface="Arial" panose="020B0604020202020204" pitchFamily="34" charset="0"/>
              <a:buChar char="•"/>
            </a:pPr>
            <a:r>
              <a:rPr lang="en-GB" sz="1400" dirty="0"/>
              <a:t>Type of work performed – materials worked with, tools used, etc. </a:t>
            </a:r>
          </a:p>
          <a:p>
            <a:endParaRPr lang="en-GB" sz="1200" dirty="0"/>
          </a:p>
          <a:p>
            <a:r>
              <a:rPr lang="en-GB" sz="1400" dirty="0"/>
              <a:t>Each classification covers a wide range of jobs allowing us to group the information. There are 9 major groups - used within the RSA’s - and a further 25 sub-major groups, 90 minor groups and 369 unit groups.  Full details can be found at the Office for National Statistics (ONS) or you can find out more about any group using the SOC Hierarchy Tool</a:t>
            </a:r>
          </a:p>
          <a:p>
            <a:endParaRPr lang="en-GB" sz="600" dirty="0">
              <a:solidFill>
                <a:srgbClr val="006373"/>
              </a:solidFill>
            </a:endParaRPr>
          </a:p>
          <a:p>
            <a:r>
              <a:rPr lang="en-GB" sz="1400" b="1" dirty="0">
                <a:solidFill>
                  <a:srgbClr val="006373"/>
                </a:solidFill>
              </a:rPr>
              <a:t>The nine SOC groups have been organised into three levels – Highly Skilled, Mid Skilled and Low Skilled roles. This can be linked to the level of qualifications, skills and experience required. </a:t>
            </a:r>
          </a:p>
        </p:txBody>
      </p:sp>
    </p:spTree>
    <p:extLst>
      <p:ext uri="{BB962C8B-B14F-4D97-AF65-F5344CB8AC3E}">
        <p14:creationId xmlns:p14="http://schemas.microsoft.com/office/powerpoint/2010/main" val="137375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1"/>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399E99D-1D6C-4107-9AC5-07EADC197205}"/>
              </a:ext>
            </a:extLst>
          </p:cNvPr>
          <p:cNvSpPr txBox="1"/>
          <p:nvPr/>
        </p:nvSpPr>
        <p:spPr>
          <a:xfrm>
            <a:off x="191344" y="-19638"/>
            <a:ext cx="8317983" cy="646331"/>
          </a:xfrm>
          <a:prstGeom prst="rect">
            <a:avLst/>
          </a:prstGeom>
          <a:noFill/>
        </p:spPr>
        <p:txBody>
          <a:bodyPr wrap="none" rtlCol="0">
            <a:spAutoFit/>
          </a:bodyPr>
          <a:lstStyle/>
          <a:p>
            <a:r>
              <a:rPr lang="en-GB" sz="3600" dirty="0">
                <a:solidFill>
                  <a:schemeClr val="bg1"/>
                </a:solidFill>
              </a:rPr>
              <a:t>Standard Occupational Classifications (SOC)</a:t>
            </a:r>
          </a:p>
        </p:txBody>
      </p:sp>
      <p:sp>
        <p:nvSpPr>
          <p:cNvPr id="9" name="TextBox 8">
            <a:extLst>
              <a:ext uri="{FF2B5EF4-FFF2-40B4-BE49-F238E27FC236}">
                <a16:creationId xmlns:a16="http://schemas.microsoft.com/office/drawing/2014/main" id="{492AD4A1-E52D-4B5C-A182-C14AA70C7ED4}"/>
              </a:ext>
            </a:extLst>
          </p:cNvPr>
          <p:cNvSpPr txBox="1"/>
          <p:nvPr/>
        </p:nvSpPr>
        <p:spPr>
          <a:xfrm>
            <a:off x="479374" y="867857"/>
            <a:ext cx="11209026" cy="584775"/>
          </a:xfrm>
          <a:prstGeom prst="rect">
            <a:avLst/>
          </a:prstGeom>
          <a:noFill/>
        </p:spPr>
        <p:txBody>
          <a:bodyPr wrap="square" rtlCol="0">
            <a:spAutoFit/>
          </a:bodyPr>
          <a:lstStyle/>
          <a:p>
            <a:r>
              <a:rPr lang="en-GB" sz="1600" dirty="0"/>
              <a:t>While we can’t include all the sub-groups linked to the nine major SOC groups here is some additional detail  on skill and qualifications linked to each major SOC with example jobs for each category.  Use My WoW for further examples.</a:t>
            </a:r>
          </a:p>
        </p:txBody>
      </p:sp>
      <p:sp>
        <p:nvSpPr>
          <p:cNvPr id="17" name="Rectangle 16">
            <a:extLst>
              <a:ext uri="{FF2B5EF4-FFF2-40B4-BE49-F238E27FC236}">
                <a16:creationId xmlns:a16="http://schemas.microsoft.com/office/drawing/2014/main" id="{B58FBCB2-19B1-4D05-87B0-B454FCD068DC}"/>
              </a:ext>
            </a:extLst>
          </p:cNvPr>
          <p:cNvSpPr/>
          <p:nvPr/>
        </p:nvSpPr>
        <p:spPr>
          <a:xfrm>
            <a:off x="4313802" y="1616698"/>
            <a:ext cx="3564396" cy="4980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CC1781C-CDD6-4259-B030-24BB22A9223B}"/>
              </a:ext>
            </a:extLst>
          </p:cNvPr>
          <p:cNvSpPr/>
          <p:nvPr/>
        </p:nvSpPr>
        <p:spPr>
          <a:xfrm>
            <a:off x="8148228" y="1616698"/>
            <a:ext cx="3564396" cy="4980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0742443-85C2-4C02-A73E-B23A515BD5A5}"/>
              </a:ext>
            </a:extLst>
          </p:cNvPr>
          <p:cNvSpPr/>
          <p:nvPr/>
        </p:nvSpPr>
        <p:spPr>
          <a:xfrm>
            <a:off x="479376" y="1616698"/>
            <a:ext cx="3564396" cy="4980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5DE87AE-2761-49E9-9B3E-DF9C4146F2BE}"/>
              </a:ext>
            </a:extLst>
          </p:cNvPr>
          <p:cNvSpPr/>
          <p:nvPr/>
        </p:nvSpPr>
        <p:spPr>
          <a:xfrm>
            <a:off x="479376" y="1611436"/>
            <a:ext cx="3564396" cy="743982"/>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High Skilled</a:t>
            </a:r>
          </a:p>
        </p:txBody>
      </p:sp>
      <p:sp>
        <p:nvSpPr>
          <p:cNvPr id="22" name="Rectangle 21">
            <a:extLst>
              <a:ext uri="{FF2B5EF4-FFF2-40B4-BE49-F238E27FC236}">
                <a16:creationId xmlns:a16="http://schemas.microsoft.com/office/drawing/2014/main" id="{3809BA6E-673C-4022-A929-585154875AA5}"/>
              </a:ext>
            </a:extLst>
          </p:cNvPr>
          <p:cNvSpPr/>
          <p:nvPr/>
        </p:nvSpPr>
        <p:spPr>
          <a:xfrm>
            <a:off x="8148228" y="1611436"/>
            <a:ext cx="3564396" cy="743982"/>
          </a:xfrm>
          <a:prstGeom prst="rect">
            <a:avLst/>
          </a:prstGeom>
          <a:solidFill>
            <a:srgbClr val="9E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Low Skilled</a:t>
            </a:r>
          </a:p>
        </p:txBody>
      </p:sp>
      <p:sp>
        <p:nvSpPr>
          <p:cNvPr id="23" name="Rectangle 22">
            <a:extLst>
              <a:ext uri="{FF2B5EF4-FFF2-40B4-BE49-F238E27FC236}">
                <a16:creationId xmlns:a16="http://schemas.microsoft.com/office/drawing/2014/main" id="{26EB10D0-BDE5-45F1-ACE8-70CE35C1F687}"/>
              </a:ext>
            </a:extLst>
          </p:cNvPr>
          <p:cNvSpPr/>
          <p:nvPr/>
        </p:nvSpPr>
        <p:spPr>
          <a:xfrm>
            <a:off x="4313802" y="1611436"/>
            <a:ext cx="3564396" cy="743982"/>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Mid Skilled</a:t>
            </a:r>
          </a:p>
        </p:txBody>
      </p:sp>
      <p:sp>
        <p:nvSpPr>
          <p:cNvPr id="6" name="Rectangle 5">
            <a:extLst>
              <a:ext uri="{FF2B5EF4-FFF2-40B4-BE49-F238E27FC236}">
                <a16:creationId xmlns:a16="http://schemas.microsoft.com/office/drawing/2014/main" id="{563DA8A9-CB76-4E0E-8B0D-9B2117E534B5}"/>
              </a:ext>
            </a:extLst>
          </p:cNvPr>
          <p:cNvSpPr/>
          <p:nvPr/>
        </p:nvSpPr>
        <p:spPr>
          <a:xfrm>
            <a:off x="479375" y="2483260"/>
            <a:ext cx="3564396" cy="1231106"/>
          </a:xfrm>
          <a:prstGeom prst="rect">
            <a:avLst/>
          </a:prstGeom>
        </p:spPr>
        <p:txBody>
          <a:bodyPr wrap="square">
            <a:spAutoFit/>
          </a:bodyPr>
          <a:lstStyle/>
          <a:p>
            <a:pPr lvl="0"/>
            <a:r>
              <a:rPr lang="en-US" sz="1200" b="1" dirty="0"/>
              <a:t>Managers, directors &amp; senior officials:</a:t>
            </a:r>
          </a:p>
          <a:p>
            <a:pPr marL="285750" lvl="0" indent="-285750">
              <a:buFont typeface="Arial" panose="020B0604020202020204" pitchFamily="34" charset="0"/>
              <a:buChar char="•"/>
            </a:pPr>
            <a:r>
              <a:rPr lang="en-US" sz="1200" dirty="0"/>
              <a:t>Significant knowledge &amp; experience.</a:t>
            </a:r>
          </a:p>
          <a:p>
            <a:pPr marL="285750" lvl="0" indent="-285750">
              <a:buFont typeface="Arial" panose="020B0604020202020204" pitchFamily="34" charset="0"/>
              <a:buChar char="•"/>
            </a:pPr>
            <a:r>
              <a:rPr lang="en-US" sz="1200" dirty="0"/>
              <a:t>e.g. Corporate managers, directors and other managers &amp; proprietors across all industries; shopkeepers and owners.</a:t>
            </a:r>
          </a:p>
          <a:p>
            <a:pPr marL="285750" lvl="0" indent="-285750">
              <a:buFont typeface="Arial" panose="020B0604020202020204" pitchFamily="34" charset="0"/>
              <a:buChar char="•"/>
            </a:pPr>
            <a:endParaRPr lang="en-US" sz="1400" dirty="0"/>
          </a:p>
        </p:txBody>
      </p:sp>
      <p:sp>
        <p:nvSpPr>
          <p:cNvPr id="24" name="Rectangle 23">
            <a:extLst>
              <a:ext uri="{FF2B5EF4-FFF2-40B4-BE49-F238E27FC236}">
                <a16:creationId xmlns:a16="http://schemas.microsoft.com/office/drawing/2014/main" id="{0ACE64D8-8A9B-4505-B0E3-89477B7700BD}"/>
              </a:ext>
            </a:extLst>
          </p:cNvPr>
          <p:cNvSpPr/>
          <p:nvPr/>
        </p:nvSpPr>
        <p:spPr>
          <a:xfrm>
            <a:off x="479374" y="3557787"/>
            <a:ext cx="3540172" cy="1415772"/>
          </a:xfrm>
          <a:prstGeom prst="rect">
            <a:avLst/>
          </a:prstGeom>
        </p:spPr>
        <p:txBody>
          <a:bodyPr wrap="square">
            <a:spAutoFit/>
          </a:bodyPr>
          <a:lstStyle/>
          <a:p>
            <a:pPr lvl="0"/>
            <a:r>
              <a:rPr lang="en-US" sz="1200" b="1" dirty="0"/>
              <a:t>Professional occupations: </a:t>
            </a:r>
          </a:p>
          <a:p>
            <a:pPr marL="171450" lvl="0" indent="-171450">
              <a:buFont typeface="Arial" panose="020B0604020202020204" pitchFamily="34" charset="0"/>
              <a:buChar char="•"/>
            </a:pPr>
            <a:r>
              <a:rPr lang="en-US" sz="1200" dirty="0"/>
              <a:t>Degree or equivalent, some need post-grad or relevant training.</a:t>
            </a:r>
          </a:p>
          <a:p>
            <a:pPr marL="171450" lvl="0" indent="-171450">
              <a:buFont typeface="Arial" panose="020B0604020202020204" pitchFamily="34" charset="0"/>
              <a:buChar char="•"/>
            </a:pPr>
            <a:r>
              <a:rPr lang="en-US" sz="1200" dirty="0"/>
              <a:t>e.g. Professionals in: science, R&amp;D, engineering &amp; technology; health; teaching &amp; education; business, media &amp; public service; IT &amp; finance.</a:t>
            </a:r>
          </a:p>
          <a:p>
            <a:pPr marL="285750" lvl="0" indent="-285750">
              <a:buFont typeface="Arial" panose="020B0604020202020204" pitchFamily="34" charset="0"/>
              <a:buChar char="•"/>
            </a:pPr>
            <a:endParaRPr lang="en-US" sz="1400" dirty="0"/>
          </a:p>
        </p:txBody>
      </p:sp>
      <p:sp>
        <p:nvSpPr>
          <p:cNvPr id="25" name="Rectangle 24">
            <a:extLst>
              <a:ext uri="{FF2B5EF4-FFF2-40B4-BE49-F238E27FC236}">
                <a16:creationId xmlns:a16="http://schemas.microsoft.com/office/drawing/2014/main" id="{157070FA-30E6-419A-B10A-0284B885EAFA}"/>
              </a:ext>
            </a:extLst>
          </p:cNvPr>
          <p:cNvSpPr/>
          <p:nvPr/>
        </p:nvSpPr>
        <p:spPr>
          <a:xfrm>
            <a:off x="482529" y="4818745"/>
            <a:ext cx="3537017" cy="1785104"/>
          </a:xfrm>
          <a:prstGeom prst="rect">
            <a:avLst/>
          </a:prstGeom>
        </p:spPr>
        <p:txBody>
          <a:bodyPr wrap="square">
            <a:spAutoFit/>
          </a:bodyPr>
          <a:lstStyle/>
          <a:p>
            <a:r>
              <a:rPr lang="en-US" sz="1200" b="1" dirty="0"/>
              <a:t>Associate professional occupations</a:t>
            </a:r>
          </a:p>
          <a:p>
            <a:pPr marL="171450" lvl="0" indent="-171450">
              <a:buFont typeface="Arial" panose="020B0604020202020204" pitchFamily="34" charset="0"/>
              <a:buChar char="•"/>
            </a:pPr>
            <a:r>
              <a:rPr lang="en-US" sz="1200" dirty="0"/>
              <a:t>High level vocational quals &amp; further training/study.</a:t>
            </a:r>
          </a:p>
          <a:p>
            <a:pPr marL="171450" lvl="0" indent="-171450">
              <a:buFont typeface="Arial" panose="020B0604020202020204" pitchFamily="34" charset="0"/>
              <a:buChar char="•"/>
            </a:pPr>
            <a:r>
              <a:rPr lang="en-US" sz="1200" dirty="0"/>
              <a:t>e.g. Associates professionals in: science; engineering; tech; health &amp; social care; childcare &amp; education;</a:t>
            </a:r>
            <a:br>
              <a:rPr lang="en-US" sz="1200" dirty="0"/>
            </a:br>
            <a:r>
              <a:rPr lang="en-US" sz="1200" dirty="0"/>
              <a:t>protective services; culture, media &amp; sports; business &amp; public service</a:t>
            </a:r>
          </a:p>
          <a:p>
            <a:pPr marL="285750" lvl="0" indent="-285750">
              <a:buFont typeface="Arial" panose="020B0604020202020204" pitchFamily="34" charset="0"/>
              <a:buChar char="•"/>
            </a:pPr>
            <a:endParaRPr lang="en-US" sz="1400" dirty="0"/>
          </a:p>
        </p:txBody>
      </p:sp>
      <p:sp>
        <p:nvSpPr>
          <p:cNvPr id="26" name="Rectangle 25">
            <a:extLst>
              <a:ext uri="{FF2B5EF4-FFF2-40B4-BE49-F238E27FC236}">
                <a16:creationId xmlns:a16="http://schemas.microsoft.com/office/drawing/2014/main" id="{D1711113-EBCB-41E8-A03E-61D048A8871E}"/>
              </a:ext>
            </a:extLst>
          </p:cNvPr>
          <p:cNvSpPr/>
          <p:nvPr/>
        </p:nvSpPr>
        <p:spPr>
          <a:xfrm>
            <a:off x="4313802" y="2483260"/>
            <a:ext cx="3564396" cy="1415772"/>
          </a:xfrm>
          <a:prstGeom prst="rect">
            <a:avLst/>
          </a:prstGeom>
        </p:spPr>
        <p:txBody>
          <a:bodyPr wrap="square">
            <a:spAutoFit/>
          </a:bodyPr>
          <a:lstStyle/>
          <a:p>
            <a:pPr lvl="0"/>
            <a:r>
              <a:rPr lang="en-US" sz="1200" b="1" dirty="0"/>
              <a:t>Administrative and secretarial occupations:</a:t>
            </a:r>
          </a:p>
          <a:p>
            <a:pPr marL="171450" lvl="0" indent="-171450">
              <a:buFont typeface="Arial" panose="020B0604020202020204" pitchFamily="34" charset="0"/>
              <a:buChar char="•"/>
            </a:pPr>
            <a:r>
              <a:rPr lang="en-US" sz="1200" dirty="0"/>
              <a:t>Good general education, some need further vocational training.</a:t>
            </a:r>
          </a:p>
          <a:p>
            <a:pPr marL="171450" lvl="0" indent="-171450">
              <a:buFont typeface="Arial" panose="020B0604020202020204" pitchFamily="34" charset="0"/>
              <a:buChar char="•"/>
            </a:pPr>
            <a:r>
              <a:rPr lang="en-US" sz="1200" dirty="0"/>
              <a:t>e.g. government; finance; records; sales; customer service manager; office managers &amp; supervisors; medical; legal, etc.</a:t>
            </a:r>
          </a:p>
          <a:p>
            <a:pPr marL="285750" lvl="0" indent="-285750">
              <a:buFont typeface="Arial" panose="020B0604020202020204" pitchFamily="34" charset="0"/>
              <a:buChar char="•"/>
            </a:pPr>
            <a:endParaRPr lang="en-US" sz="1400" dirty="0"/>
          </a:p>
        </p:txBody>
      </p:sp>
      <p:sp>
        <p:nvSpPr>
          <p:cNvPr id="27" name="Rectangle 26">
            <a:extLst>
              <a:ext uri="{FF2B5EF4-FFF2-40B4-BE49-F238E27FC236}">
                <a16:creationId xmlns:a16="http://schemas.microsoft.com/office/drawing/2014/main" id="{54A07E33-EB39-4D81-9643-D8E5828C8EDC}"/>
              </a:ext>
            </a:extLst>
          </p:cNvPr>
          <p:cNvSpPr/>
          <p:nvPr/>
        </p:nvSpPr>
        <p:spPr>
          <a:xfrm>
            <a:off x="4313801" y="3714366"/>
            <a:ext cx="3540172" cy="1231106"/>
          </a:xfrm>
          <a:prstGeom prst="rect">
            <a:avLst/>
          </a:prstGeom>
        </p:spPr>
        <p:txBody>
          <a:bodyPr wrap="square">
            <a:spAutoFit/>
          </a:bodyPr>
          <a:lstStyle/>
          <a:p>
            <a:pPr lvl="0"/>
            <a:r>
              <a:rPr lang="en-US" sz="1200" b="1" dirty="0"/>
              <a:t>Skilled trades occupations: </a:t>
            </a:r>
          </a:p>
          <a:p>
            <a:pPr marL="171450" lvl="0" indent="-171450">
              <a:buFont typeface="Arial" panose="020B0604020202020204" pitchFamily="34" charset="0"/>
              <a:buChar char="•"/>
            </a:pPr>
            <a:r>
              <a:rPr lang="en-US" sz="1200" dirty="0"/>
              <a:t>Substantial period of training.</a:t>
            </a:r>
          </a:p>
          <a:p>
            <a:pPr marL="171450" lvl="0" indent="-171450">
              <a:buFont typeface="Arial" panose="020B0604020202020204" pitchFamily="34" charset="0"/>
              <a:buChar char="•"/>
            </a:pPr>
            <a:r>
              <a:rPr lang="en-US" sz="1200" dirty="0"/>
              <a:t>e.g. agriculture; metal, electrical &amp; electronic; construction &amp; building; textile workers; printing; food prep &amp; hospitality</a:t>
            </a:r>
          </a:p>
          <a:p>
            <a:pPr marL="285750" lvl="0" indent="-285750">
              <a:buFont typeface="Arial" panose="020B0604020202020204" pitchFamily="34" charset="0"/>
              <a:buChar char="•"/>
            </a:pPr>
            <a:endParaRPr lang="en-US" sz="1400" dirty="0"/>
          </a:p>
        </p:txBody>
      </p:sp>
      <p:sp>
        <p:nvSpPr>
          <p:cNvPr id="28" name="Rectangle 27">
            <a:extLst>
              <a:ext uri="{FF2B5EF4-FFF2-40B4-BE49-F238E27FC236}">
                <a16:creationId xmlns:a16="http://schemas.microsoft.com/office/drawing/2014/main" id="{52E6CE61-357E-4CA7-95D6-89463F51B427}"/>
              </a:ext>
            </a:extLst>
          </p:cNvPr>
          <p:cNvSpPr/>
          <p:nvPr/>
        </p:nvSpPr>
        <p:spPr>
          <a:xfrm>
            <a:off x="4325914" y="4765594"/>
            <a:ext cx="3540172" cy="1415772"/>
          </a:xfrm>
          <a:prstGeom prst="rect">
            <a:avLst/>
          </a:prstGeom>
        </p:spPr>
        <p:txBody>
          <a:bodyPr wrap="square">
            <a:spAutoFit/>
          </a:bodyPr>
          <a:lstStyle/>
          <a:p>
            <a:pPr lvl="0"/>
            <a:r>
              <a:rPr lang="en-US" sz="1200" b="1" dirty="0"/>
              <a:t>Caring, leisure &amp; other service occupations: </a:t>
            </a:r>
          </a:p>
          <a:p>
            <a:pPr marL="171450" lvl="0" indent="-171450">
              <a:buFont typeface="Arial" panose="020B0604020202020204" pitchFamily="34" charset="0"/>
              <a:buChar char="•"/>
            </a:pPr>
            <a:r>
              <a:rPr lang="en-US" sz="1200" dirty="0"/>
              <a:t>Good general education, some need further training (work-based)</a:t>
            </a:r>
          </a:p>
          <a:p>
            <a:pPr marL="171450" lvl="0" indent="-171450">
              <a:buFont typeface="Arial" panose="020B0604020202020204" pitchFamily="34" charset="0"/>
              <a:buChar char="•"/>
            </a:pPr>
            <a:r>
              <a:rPr lang="en-US" sz="1200" dirty="0"/>
              <a:t>e.g. childcare; animal care &amp; control; care services; leisure &amp; travel; hair &amp; beauty; cleaning &amp; housekeeping managers; bed &amp; breakfast owners.</a:t>
            </a:r>
            <a:endParaRPr lang="en-GB" sz="1200" dirty="0"/>
          </a:p>
          <a:p>
            <a:pPr marL="285750" lvl="0" indent="-285750">
              <a:buFont typeface="Arial" panose="020B0604020202020204" pitchFamily="34" charset="0"/>
              <a:buChar char="•"/>
            </a:pPr>
            <a:endParaRPr lang="en-US" sz="1400" dirty="0"/>
          </a:p>
        </p:txBody>
      </p:sp>
      <p:sp>
        <p:nvSpPr>
          <p:cNvPr id="29" name="Rectangle 28">
            <a:extLst>
              <a:ext uri="{FF2B5EF4-FFF2-40B4-BE49-F238E27FC236}">
                <a16:creationId xmlns:a16="http://schemas.microsoft.com/office/drawing/2014/main" id="{BF020FE2-9C11-4CCF-AD51-6A63ED78F111}"/>
              </a:ext>
            </a:extLst>
          </p:cNvPr>
          <p:cNvSpPr/>
          <p:nvPr/>
        </p:nvSpPr>
        <p:spPr>
          <a:xfrm>
            <a:off x="8167516" y="2483260"/>
            <a:ext cx="3545108" cy="1231106"/>
          </a:xfrm>
          <a:prstGeom prst="rect">
            <a:avLst/>
          </a:prstGeom>
        </p:spPr>
        <p:txBody>
          <a:bodyPr wrap="square">
            <a:spAutoFit/>
          </a:bodyPr>
          <a:lstStyle/>
          <a:p>
            <a:pPr lvl="0"/>
            <a:r>
              <a:rPr lang="en-US" sz="1200" b="1" dirty="0"/>
              <a:t>Sales &amp; customer service occupations:</a:t>
            </a:r>
          </a:p>
          <a:p>
            <a:pPr marL="171450" lvl="0" indent="-171450">
              <a:buFont typeface="Arial" panose="020B0604020202020204" pitchFamily="34" charset="0"/>
              <a:buChar char="•"/>
            </a:pPr>
            <a:r>
              <a:rPr lang="en-US" sz="1200" dirty="0"/>
              <a:t>General education and work-based sales training.</a:t>
            </a:r>
          </a:p>
          <a:p>
            <a:pPr marL="171450" lvl="0" indent="-171450">
              <a:buFont typeface="Arial" panose="020B0604020202020204" pitchFamily="34" charset="0"/>
              <a:buChar char="•"/>
            </a:pPr>
            <a:r>
              <a:rPr lang="en-US" sz="1200" dirty="0"/>
              <a:t>e.g. sales &amp; retail assistants; debt &amp; rent collectors; market traders; customer services, sales supervisors</a:t>
            </a:r>
          </a:p>
          <a:p>
            <a:pPr marL="285750" lvl="0" indent="-285750">
              <a:buFont typeface="Arial" panose="020B0604020202020204" pitchFamily="34" charset="0"/>
              <a:buChar char="•"/>
            </a:pPr>
            <a:endParaRPr lang="en-US" sz="1400" dirty="0"/>
          </a:p>
        </p:txBody>
      </p:sp>
      <p:sp>
        <p:nvSpPr>
          <p:cNvPr id="30" name="Rectangle 29">
            <a:extLst>
              <a:ext uri="{FF2B5EF4-FFF2-40B4-BE49-F238E27FC236}">
                <a16:creationId xmlns:a16="http://schemas.microsoft.com/office/drawing/2014/main" id="{A1DDFA9B-9BED-41C1-B646-BB8A4534ABEB}"/>
              </a:ext>
            </a:extLst>
          </p:cNvPr>
          <p:cNvSpPr/>
          <p:nvPr/>
        </p:nvSpPr>
        <p:spPr>
          <a:xfrm>
            <a:off x="8160340" y="3650120"/>
            <a:ext cx="3540172" cy="1415772"/>
          </a:xfrm>
          <a:prstGeom prst="rect">
            <a:avLst/>
          </a:prstGeom>
        </p:spPr>
        <p:txBody>
          <a:bodyPr wrap="square">
            <a:spAutoFit/>
          </a:bodyPr>
          <a:lstStyle/>
          <a:p>
            <a:pPr lvl="0"/>
            <a:r>
              <a:rPr lang="en-US" sz="1200" b="1" dirty="0"/>
              <a:t>Process, plant and machine operatives: </a:t>
            </a:r>
          </a:p>
          <a:p>
            <a:pPr marL="171450" lvl="0" indent="-171450">
              <a:buFont typeface="Arial" panose="020B0604020202020204" pitchFamily="34" charset="0"/>
              <a:buChar char="•"/>
            </a:pPr>
            <a:r>
              <a:rPr lang="en-US" sz="1200" dirty="0"/>
              <a:t>Knowledge &amp; experience to operate vehicles &amp; machinery.</a:t>
            </a:r>
          </a:p>
          <a:p>
            <a:pPr marL="171450" lvl="0" indent="-171450">
              <a:buFont typeface="Arial" panose="020B0604020202020204" pitchFamily="34" charset="0"/>
              <a:buChar char="•"/>
            </a:pPr>
            <a:r>
              <a:rPr lang="en-US" sz="1200" dirty="0"/>
              <a:t>e.g. manufacturing; assemblers; machinists; tire, exhaust &amp; windscreen fitters, scaffolder; road &amp; rail construction &amp; maintenance. </a:t>
            </a:r>
          </a:p>
          <a:p>
            <a:pPr marL="285750" lvl="0" indent="-285750">
              <a:buFont typeface="Arial" panose="020B0604020202020204" pitchFamily="34" charset="0"/>
              <a:buChar char="•"/>
            </a:pPr>
            <a:endParaRPr lang="en-US" sz="1400" dirty="0"/>
          </a:p>
        </p:txBody>
      </p:sp>
      <p:sp>
        <p:nvSpPr>
          <p:cNvPr id="31" name="Rectangle 30">
            <a:extLst>
              <a:ext uri="{FF2B5EF4-FFF2-40B4-BE49-F238E27FC236}">
                <a16:creationId xmlns:a16="http://schemas.microsoft.com/office/drawing/2014/main" id="{7344C8FC-D662-451A-AEF1-B9F4B5B2E435}"/>
              </a:ext>
            </a:extLst>
          </p:cNvPr>
          <p:cNvSpPr/>
          <p:nvPr/>
        </p:nvSpPr>
        <p:spPr>
          <a:xfrm>
            <a:off x="8148228" y="4818745"/>
            <a:ext cx="3540172" cy="1600438"/>
          </a:xfrm>
          <a:prstGeom prst="rect">
            <a:avLst/>
          </a:prstGeom>
        </p:spPr>
        <p:txBody>
          <a:bodyPr wrap="square">
            <a:spAutoFit/>
          </a:bodyPr>
          <a:lstStyle/>
          <a:p>
            <a:pPr lvl="0"/>
            <a:r>
              <a:rPr lang="en-US" sz="1200" b="1" dirty="0"/>
              <a:t>Elementary occupations: </a:t>
            </a:r>
          </a:p>
          <a:p>
            <a:pPr marL="171450" lvl="0" indent="-171450">
              <a:buFont typeface="Arial" panose="020B0604020202020204" pitchFamily="34" charset="0"/>
              <a:buChar char="•"/>
            </a:pPr>
            <a:r>
              <a:rPr lang="en-US" sz="1200" dirty="0"/>
              <a:t>General education short period of work-related training.</a:t>
            </a:r>
          </a:p>
          <a:p>
            <a:pPr marL="171450" lvl="0" indent="-171450">
              <a:buFont typeface="Arial" panose="020B0604020202020204" pitchFamily="34" charset="0"/>
              <a:buChar char="•"/>
            </a:pPr>
            <a:r>
              <a:rPr lang="en-US" sz="1200" dirty="0"/>
              <a:t>e.g. farm, forestry &amp; fishing; construction; packers, bottlers; postal workers; cleaners; security guards; shelf fillers; storage; porters, bar &amp; waiting staff, etc.</a:t>
            </a:r>
          </a:p>
          <a:p>
            <a:pPr marL="285750" lvl="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12820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A9CCBF-63B9-4678-95D9-B48E2AF27004}"/>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399E99D-1D6C-4107-9AC5-07EADC197205}"/>
              </a:ext>
            </a:extLst>
          </p:cNvPr>
          <p:cNvSpPr txBox="1"/>
          <p:nvPr/>
        </p:nvSpPr>
        <p:spPr>
          <a:xfrm>
            <a:off x="119336" y="-29161"/>
            <a:ext cx="7202036" cy="646331"/>
          </a:xfrm>
          <a:prstGeom prst="rect">
            <a:avLst/>
          </a:prstGeom>
          <a:noFill/>
        </p:spPr>
        <p:txBody>
          <a:bodyPr wrap="none" rtlCol="0">
            <a:spAutoFit/>
          </a:bodyPr>
          <a:lstStyle/>
          <a:p>
            <a:r>
              <a:rPr lang="en-GB" sz="3600" dirty="0">
                <a:solidFill>
                  <a:schemeClr val="bg1"/>
                </a:solidFill>
              </a:rPr>
              <a:t>Standard Industry Classifications (SIC)</a:t>
            </a:r>
          </a:p>
        </p:txBody>
      </p:sp>
      <p:sp>
        <p:nvSpPr>
          <p:cNvPr id="2" name="Rectangle 1">
            <a:extLst>
              <a:ext uri="{FF2B5EF4-FFF2-40B4-BE49-F238E27FC236}">
                <a16:creationId xmlns:a16="http://schemas.microsoft.com/office/drawing/2014/main" id="{0AC6C362-5BC3-40E0-9817-0BDB8066B742}"/>
              </a:ext>
            </a:extLst>
          </p:cNvPr>
          <p:cNvSpPr/>
          <p:nvPr/>
        </p:nvSpPr>
        <p:spPr>
          <a:xfrm>
            <a:off x="335360" y="817543"/>
            <a:ext cx="11305256" cy="738664"/>
          </a:xfrm>
          <a:prstGeom prst="rect">
            <a:avLst/>
          </a:prstGeom>
        </p:spPr>
        <p:txBody>
          <a:bodyPr wrap="square">
            <a:spAutoFit/>
          </a:bodyPr>
          <a:lstStyle/>
          <a:p>
            <a:r>
              <a:rPr lang="en-GB" sz="1400" dirty="0"/>
              <a:t>SIC Codes are used to classify businesses by type of economic activity. </a:t>
            </a:r>
            <a:r>
              <a:rPr lang="en-GB" sz="1400" b="1" dirty="0"/>
              <a:t>There are 21 sections, 88 divisions, 272 groups, 615 classes and 191 subclasses</a:t>
            </a:r>
            <a:r>
              <a:rPr lang="en-GB" sz="1400" dirty="0"/>
              <a:t>. SIC has been used within My Wow to organise information such as the job profile, however some alterations in terminology or combining of categories was needed to allow the system to work effectively. </a:t>
            </a:r>
          </a:p>
        </p:txBody>
      </p:sp>
      <p:graphicFrame>
        <p:nvGraphicFramePr>
          <p:cNvPr id="19" name="Table Placeholder 6">
            <a:extLst>
              <a:ext uri="{FF2B5EF4-FFF2-40B4-BE49-F238E27FC236}">
                <a16:creationId xmlns:a16="http://schemas.microsoft.com/office/drawing/2014/main" id="{5A3B33B2-A762-42EA-87E0-05EB0C39B4C4}"/>
              </a:ext>
            </a:extLst>
          </p:cNvPr>
          <p:cNvGraphicFramePr>
            <a:graphicFrameLocks/>
          </p:cNvGraphicFramePr>
          <p:nvPr>
            <p:extLst>
              <p:ext uri="{D42A27DB-BD31-4B8C-83A1-F6EECF244321}">
                <p14:modId xmlns:p14="http://schemas.microsoft.com/office/powerpoint/2010/main" val="3248836627"/>
              </p:ext>
            </p:extLst>
          </p:nvPr>
        </p:nvGraphicFramePr>
        <p:xfrm>
          <a:off x="484993" y="1610009"/>
          <a:ext cx="11094849" cy="1364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19">
            <a:extLst>
              <a:ext uri="{FF2B5EF4-FFF2-40B4-BE49-F238E27FC236}">
                <a16:creationId xmlns:a16="http://schemas.microsoft.com/office/drawing/2014/main" id="{46C4D5FA-D39B-4DE2-AF0A-14C09690919B}"/>
              </a:ext>
            </a:extLst>
          </p:cNvPr>
          <p:cNvGraphicFramePr/>
          <p:nvPr>
            <p:extLst>
              <p:ext uri="{D42A27DB-BD31-4B8C-83A1-F6EECF244321}">
                <p14:modId xmlns:p14="http://schemas.microsoft.com/office/powerpoint/2010/main" val="4234414659"/>
              </p:ext>
            </p:extLst>
          </p:nvPr>
        </p:nvGraphicFramePr>
        <p:xfrm>
          <a:off x="479376" y="3262155"/>
          <a:ext cx="11094850" cy="1529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 20">
            <a:extLst>
              <a:ext uri="{FF2B5EF4-FFF2-40B4-BE49-F238E27FC236}">
                <a16:creationId xmlns:a16="http://schemas.microsoft.com/office/drawing/2014/main" id="{6E6EDB58-29C0-4A71-B56A-F14D903C4E62}"/>
              </a:ext>
            </a:extLst>
          </p:cNvPr>
          <p:cNvGraphicFramePr/>
          <p:nvPr>
            <p:extLst>
              <p:ext uri="{D42A27DB-BD31-4B8C-83A1-F6EECF244321}">
                <p14:modId xmlns:p14="http://schemas.microsoft.com/office/powerpoint/2010/main" val="1484966631"/>
              </p:ext>
            </p:extLst>
          </p:nvPr>
        </p:nvGraphicFramePr>
        <p:xfrm>
          <a:off x="517188" y="5068102"/>
          <a:ext cx="11094850" cy="15292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65692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C95F67C-B75F-483F-8FA8-1D9869910A18}"/>
              </a:ext>
            </a:extLst>
          </p:cNvPr>
          <p:cNvSpPr/>
          <p:nvPr/>
        </p:nvSpPr>
        <p:spPr>
          <a:xfrm>
            <a:off x="1880477" y="1157873"/>
            <a:ext cx="9535886" cy="4711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61884F7-C8FA-47AF-B3F3-24D610B732F4}"/>
              </a:ext>
            </a:extLst>
          </p:cNvPr>
          <p:cNvSpPr/>
          <p:nvPr/>
        </p:nvSpPr>
        <p:spPr>
          <a:xfrm>
            <a:off x="0" y="898679"/>
            <a:ext cx="1454331" cy="5229727"/>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94EA768-CF29-054A-9E83-A2990C38A7F4}"/>
              </a:ext>
            </a:extLst>
          </p:cNvPr>
          <p:cNvSpPr/>
          <p:nvPr/>
        </p:nvSpPr>
        <p:spPr>
          <a:xfrm>
            <a:off x="0" y="6128406"/>
            <a:ext cx="12192000" cy="75697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4F1B9B3-9FBF-0746-AAD2-60F12C3FC71E}"/>
              </a:ext>
            </a:extLst>
          </p:cNvPr>
          <p:cNvSpPr/>
          <p:nvPr/>
        </p:nvSpPr>
        <p:spPr>
          <a:xfrm>
            <a:off x="0" y="-10041"/>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2A05923-9F4A-6641-89E9-B85AABE54DA8}"/>
              </a:ext>
            </a:extLst>
          </p:cNvPr>
          <p:cNvSpPr txBox="1"/>
          <p:nvPr/>
        </p:nvSpPr>
        <p:spPr>
          <a:xfrm>
            <a:off x="199306" y="144957"/>
            <a:ext cx="1074345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The Edinburgh and South East Scotland LMI Toolkit</a:t>
            </a:r>
          </a:p>
        </p:txBody>
      </p:sp>
      <p:sp>
        <p:nvSpPr>
          <p:cNvPr id="7" name="Rectangle 6">
            <a:extLst>
              <a:ext uri="{FF2B5EF4-FFF2-40B4-BE49-F238E27FC236}">
                <a16:creationId xmlns:a16="http://schemas.microsoft.com/office/drawing/2014/main" id="{6BE91BBB-AE8A-D641-88B3-885EAB09891C}"/>
              </a:ext>
            </a:extLst>
          </p:cNvPr>
          <p:cNvSpPr/>
          <p:nvPr/>
        </p:nvSpPr>
        <p:spPr>
          <a:xfrm>
            <a:off x="1901535" y="6139661"/>
            <a:ext cx="8388930" cy="646331"/>
          </a:xfrm>
          <a:prstGeom prst="rect">
            <a:avLst/>
          </a:prstGeom>
        </p:spPr>
        <p:txBody>
          <a:bodyPr wrap="square">
            <a:spAutoFit/>
          </a:bodyPr>
          <a:lstStyle/>
          <a:p>
            <a:pPr algn="ctr"/>
            <a:r>
              <a:rPr lang="en-GB" dirty="0">
                <a:solidFill>
                  <a:schemeClr val="bg1"/>
                </a:solidFill>
                <a:latin typeface="Arial" panose="020B0604020202020204" pitchFamily="34" charset="0"/>
                <a:cs typeface="Arial" panose="020B0604020202020204" pitchFamily="34" charset="0"/>
              </a:rPr>
              <a:t>Please use the notes provided as you work your way through the slide decks to assist your learning and identify the relevant sources.</a:t>
            </a:r>
          </a:p>
        </p:txBody>
      </p:sp>
      <p:sp>
        <p:nvSpPr>
          <p:cNvPr id="2" name="TextBox 1">
            <a:extLst>
              <a:ext uri="{FF2B5EF4-FFF2-40B4-BE49-F238E27FC236}">
                <a16:creationId xmlns:a16="http://schemas.microsoft.com/office/drawing/2014/main" id="{42027BDF-F28E-4E6B-8D9C-FAB01E1B58A4}"/>
              </a:ext>
            </a:extLst>
          </p:cNvPr>
          <p:cNvSpPr txBox="1"/>
          <p:nvPr/>
        </p:nvSpPr>
        <p:spPr>
          <a:xfrm>
            <a:off x="2230463" y="1275779"/>
            <a:ext cx="9117874"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The purpose of the three slide decks included within the LMI Toolkit is </a:t>
            </a:r>
            <a:r>
              <a:rPr lang="en-GB" b="1" dirty="0"/>
              <a:t>to aid your understanding of Labour Market Information.</a:t>
            </a:r>
          </a:p>
          <a:p>
            <a:endParaRPr lang="en-GB" dirty="0"/>
          </a:p>
          <a:p>
            <a:pPr marL="285750" indent="-285750">
              <a:buFont typeface="Arial" panose="020B0604020202020204" pitchFamily="34" charset="0"/>
              <a:buChar char="•"/>
            </a:pPr>
            <a:r>
              <a:rPr lang="en-GB" dirty="0"/>
              <a:t>These slide decks operate as </a:t>
            </a:r>
            <a:r>
              <a:rPr lang="en-GB" b="1" dirty="0"/>
              <a:t>an information pack to assist your interpretation </a:t>
            </a:r>
            <a:r>
              <a:rPr lang="en-GB" dirty="0"/>
              <a:t>and understanding of labour market indicators and to allow you to explore labour market data independently as it emerges. </a:t>
            </a:r>
          </a:p>
          <a:p>
            <a:endParaRPr lang="en-GB" dirty="0"/>
          </a:p>
          <a:p>
            <a:r>
              <a:rPr lang="en-GB" dirty="0"/>
              <a:t>	Please note that </a:t>
            </a:r>
            <a:r>
              <a:rPr lang="en-GB" b="1" dirty="0"/>
              <a:t>the slide decks do not provide up to date, real time information.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a:t>The slide decks have been </a:t>
            </a:r>
            <a:r>
              <a:rPr lang="en-GB" b="1" dirty="0"/>
              <a:t>populated with</a:t>
            </a:r>
            <a:r>
              <a:rPr lang="en-GB" dirty="0"/>
              <a:t> </a:t>
            </a:r>
            <a:r>
              <a:rPr lang="en-GB" b="1" dirty="0"/>
              <a:t>sample data </a:t>
            </a:r>
            <a:r>
              <a:rPr lang="en-GB" dirty="0"/>
              <a:t>and only reflect a specific moment in time. You are encouraged to use the sources provided within the notes to access the most up to date data from SDS publications, such as the RSA Data Matrix, Regional Skills Assessments and the Sector Skills Assessments.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can also use the </a:t>
            </a:r>
            <a:r>
              <a:rPr lang="en-GB" b="1" dirty="0"/>
              <a:t>interactive ESES LMI Map to identify any relevant labour market publications</a:t>
            </a:r>
            <a:r>
              <a:rPr lang="en-GB" dirty="0"/>
              <a:t> that may support your understanding of wider changes in the labour market.</a:t>
            </a:r>
          </a:p>
        </p:txBody>
      </p:sp>
      <p:sp>
        <p:nvSpPr>
          <p:cNvPr id="23" name="Oval 22">
            <a:extLst>
              <a:ext uri="{FF2B5EF4-FFF2-40B4-BE49-F238E27FC236}">
                <a16:creationId xmlns:a16="http://schemas.microsoft.com/office/drawing/2014/main" id="{90D08977-5BF7-49EB-A6EF-8858CC3105A3}"/>
              </a:ext>
            </a:extLst>
          </p:cNvPr>
          <p:cNvSpPr/>
          <p:nvPr/>
        </p:nvSpPr>
        <p:spPr>
          <a:xfrm>
            <a:off x="283887" y="2325340"/>
            <a:ext cx="779416" cy="746070"/>
          </a:xfrm>
          <a:prstGeom prst="ellipse">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42A8D55-B91F-48EC-9A79-B6A5A77141C7}"/>
              </a:ext>
            </a:extLst>
          </p:cNvPr>
          <p:cNvSpPr/>
          <p:nvPr/>
        </p:nvSpPr>
        <p:spPr>
          <a:xfrm>
            <a:off x="751650" y="1410940"/>
            <a:ext cx="1410788" cy="1350429"/>
          </a:xfrm>
          <a:prstGeom prst="ellipse">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Megaphone">
            <a:extLst>
              <a:ext uri="{FF2B5EF4-FFF2-40B4-BE49-F238E27FC236}">
                <a16:creationId xmlns:a16="http://schemas.microsoft.com/office/drawing/2014/main" id="{40DA8F5D-7F77-48AF-B1BC-0AB0F12E54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35" y="1571936"/>
            <a:ext cx="914400" cy="914400"/>
          </a:xfrm>
          <a:prstGeom prst="rect">
            <a:avLst/>
          </a:prstGeom>
        </p:spPr>
      </p:pic>
      <p:pic>
        <p:nvPicPr>
          <p:cNvPr id="8" name="Graphic 7" descr="Exclamation mark">
            <a:extLst>
              <a:ext uri="{FF2B5EF4-FFF2-40B4-BE49-F238E27FC236}">
                <a16:creationId xmlns:a16="http://schemas.microsoft.com/office/drawing/2014/main" id="{DE67F16E-FDFB-49F6-8F82-B4D234ABB6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632" y="3261762"/>
            <a:ext cx="251780" cy="251780"/>
          </a:xfrm>
          <a:prstGeom prst="rect">
            <a:avLst/>
          </a:prstGeom>
        </p:spPr>
      </p:pic>
    </p:spTree>
    <p:extLst>
      <p:ext uri="{BB962C8B-B14F-4D97-AF65-F5344CB8AC3E}">
        <p14:creationId xmlns:p14="http://schemas.microsoft.com/office/powerpoint/2010/main" val="384087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F371E850-5187-42AC-B2B7-DC45127E8EF3}"/>
              </a:ext>
            </a:extLst>
          </p:cNvPr>
          <p:cNvGraphicFramePr/>
          <p:nvPr>
            <p:extLst>
              <p:ext uri="{D42A27DB-BD31-4B8C-83A1-F6EECF244321}">
                <p14:modId xmlns:p14="http://schemas.microsoft.com/office/powerpoint/2010/main" val="1346131798"/>
              </p:ext>
            </p:extLst>
          </p:nvPr>
        </p:nvGraphicFramePr>
        <p:xfrm>
          <a:off x="479376" y="764704"/>
          <a:ext cx="11233248"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B09FF074-5E0E-4953-A732-5235FF382928}"/>
              </a:ext>
            </a:extLst>
          </p:cNvPr>
          <p:cNvGraphicFramePr/>
          <p:nvPr>
            <p:extLst>
              <p:ext uri="{D42A27DB-BD31-4B8C-83A1-F6EECF244321}">
                <p14:modId xmlns:p14="http://schemas.microsoft.com/office/powerpoint/2010/main" val="2163974255"/>
              </p:ext>
            </p:extLst>
          </p:nvPr>
        </p:nvGraphicFramePr>
        <p:xfrm>
          <a:off x="479376" y="2502538"/>
          <a:ext cx="11233248" cy="16465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Table Placeholder 19">
            <a:extLst>
              <a:ext uri="{FF2B5EF4-FFF2-40B4-BE49-F238E27FC236}">
                <a16:creationId xmlns:a16="http://schemas.microsoft.com/office/drawing/2014/main" id="{A602E953-DF33-4671-887D-923137C16FD8}"/>
              </a:ext>
            </a:extLst>
          </p:cNvPr>
          <p:cNvGraphicFramePr>
            <a:graphicFrameLocks/>
          </p:cNvGraphicFramePr>
          <p:nvPr>
            <p:extLst>
              <p:ext uri="{D42A27DB-BD31-4B8C-83A1-F6EECF244321}">
                <p14:modId xmlns:p14="http://schemas.microsoft.com/office/powerpoint/2010/main" val="573209007"/>
              </p:ext>
            </p:extLst>
          </p:nvPr>
        </p:nvGraphicFramePr>
        <p:xfrm>
          <a:off x="479376" y="4298422"/>
          <a:ext cx="11233248" cy="15025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ectangle 14">
            <a:extLst>
              <a:ext uri="{FF2B5EF4-FFF2-40B4-BE49-F238E27FC236}">
                <a16:creationId xmlns:a16="http://schemas.microsoft.com/office/drawing/2014/main" id="{C77F8DE8-E1D6-47F4-8BC2-9095C52B7820}"/>
              </a:ext>
            </a:extLst>
          </p:cNvPr>
          <p:cNvSpPr/>
          <p:nvPr/>
        </p:nvSpPr>
        <p:spPr>
          <a:xfrm>
            <a:off x="479376" y="5950290"/>
            <a:ext cx="3096344" cy="732895"/>
          </a:xfrm>
          <a:prstGeom prst="rect">
            <a:avLst/>
          </a:prstGeom>
          <a:solidFill>
            <a:srgbClr val="534481"/>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chemeClr val="bg1"/>
                </a:solidFill>
                <a:cs typeface="Arial" panose="020B0604020202020204" pitchFamily="34" charset="0"/>
              </a:rPr>
              <a:t>M – Other Service Activities</a:t>
            </a:r>
          </a:p>
          <a:p>
            <a:pPr lvl="0" algn="ctr"/>
            <a:endParaRPr lang="en-US" sz="1000" b="1" dirty="0">
              <a:solidFill>
                <a:schemeClr val="bg1"/>
              </a:solidFill>
              <a:cs typeface="Arial" panose="020B0604020202020204" pitchFamily="34" charset="0"/>
            </a:endParaRPr>
          </a:p>
          <a:p>
            <a:pPr lvl="0" algn="ctr"/>
            <a:r>
              <a:rPr lang="en-US" sz="1000" b="1" dirty="0">
                <a:solidFill>
                  <a:schemeClr val="bg1"/>
                </a:solidFill>
                <a:cs typeface="Arial" panose="020B0604020202020204" pitchFamily="34" charset="0"/>
              </a:rPr>
              <a:t>MyWoW: NOT USED </a:t>
            </a:r>
            <a:endParaRPr lang="en-US" sz="1000" b="1" dirty="0">
              <a:solidFill>
                <a:schemeClr val="bg1"/>
              </a:solidFill>
            </a:endParaRPr>
          </a:p>
        </p:txBody>
      </p:sp>
      <p:sp>
        <p:nvSpPr>
          <p:cNvPr id="16" name="Rectangle 15">
            <a:extLst>
              <a:ext uri="{FF2B5EF4-FFF2-40B4-BE49-F238E27FC236}">
                <a16:creationId xmlns:a16="http://schemas.microsoft.com/office/drawing/2014/main" id="{4FFCD283-7588-465A-A270-8FAE9B7D1FEF}"/>
              </a:ext>
            </a:extLst>
          </p:cNvPr>
          <p:cNvSpPr/>
          <p:nvPr/>
        </p:nvSpPr>
        <p:spPr>
          <a:xfrm>
            <a:off x="3575720" y="5950290"/>
            <a:ext cx="8136904" cy="732895"/>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Membership activities e.g. trade union official, (MyWoW Administrative, business &amp; management)</a:t>
            </a:r>
          </a:p>
          <a:p>
            <a:r>
              <a:rPr lang="en-GB" sz="1000" dirty="0">
                <a:solidFill>
                  <a:schemeClr val="tx1"/>
                </a:solidFill>
              </a:rPr>
              <a:t>Repairs (MyWoW design, art &amp; craft / computer service &amp; repair technician, computing &amp; ICT)</a:t>
            </a:r>
          </a:p>
          <a:p>
            <a:r>
              <a:rPr lang="en-GB" sz="1000" dirty="0">
                <a:solidFill>
                  <a:schemeClr val="tx1"/>
                </a:solidFill>
              </a:rPr>
              <a:t>Washing &amp; dry cleaning services (MyWoW facilities &amp; property services)</a:t>
            </a:r>
          </a:p>
          <a:p>
            <a:r>
              <a:rPr lang="en-GB" sz="1000" dirty="0">
                <a:solidFill>
                  <a:schemeClr val="tx1"/>
                </a:solidFill>
              </a:rPr>
              <a:t>Hairdressing, beauty &amp; wellbeing such as aromatherapist in Hairdressing &amp; beauty (MyWoW Hair &amp; Beauty)</a:t>
            </a:r>
          </a:p>
        </p:txBody>
      </p:sp>
      <p:sp>
        <p:nvSpPr>
          <p:cNvPr id="7" name="Rectangle 6">
            <a:extLst>
              <a:ext uri="{FF2B5EF4-FFF2-40B4-BE49-F238E27FC236}">
                <a16:creationId xmlns:a16="http://schemas.microsoft.com/office/drawing/2014/main" id="{5676085C-E3DC-4949-B0D0-E0D6D98341A8}"/>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01FB4629-20CF-4103-9779-41CECDA36911}"/>
              </a:ext>
            </a:extLst>
          </p:cNvPr>
          <p:cNvSpPr txBox="1"/>
          <p:nvPr/>
        </p:nvSpPr>
        <p:spPr>
          <a:xfrm>
            <a:off x="119336" y="-11016"/>
            <a:ext cx="7202036" cy="646331"/>
          </a:xfrm>
          <a:prstGeom prst="rect">
            <a:avLst/>
          </a:prstGeom>
          <a:noFill/>
        </p:spPr>
        <p:txBody>
          <a:bodyPr wrap="none" rtlCol="0">
            <a:spAutoFit/>
          </a:bodyPr>
          <a:lstStyle/>
          <a:p>
            <a:r>
              <a:rPr lang="en-GB" sz="3600" dirty="0">
                <a:solidFill>
                  <a:schemeClr val="bg1"/>
                </a:solidFill>
              </a:rPr>
              <a:t>Standard Industry Classifications (SIC)</a:t>
            </a:r>
          </a:p>
        </p:txBody>
      </p:sp>
    </p:spTree>
    <p:extLst>
      <p:ext uri="{BB962C8B-B14F-4D97-AF65-F5344CB8AC3E}">
        <p14:creationId xmlns:p14="http://schemas.microsoft.com/office/powerpoint/2010/main" val="361198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DE9A-7662-43A2-87BF-3E9C14F3267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705A866-4032-476A-B0F8-EF972E9D2DA5}"/>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224EA535-62F5-4332-8BFA-20739C8A8EDB}"/>
              </a:ext>
            </a:extLst>
          </p:cNvPr>
          <p:cNvPicPr>
            <a:picLocks noChangeAspect="1"/>
          </p:cNvPicPr>
          <p:nvPr/>
        </p:nvPicPr>
        <p:blipFill>
          <a:blip r:embed="rId3"/>
          <a:stretch>
            <a:fillRect/>
          </a:stretch>
        </p:blipFill>
        <p:spPr>
          <a:xfrm>
            <a:off x="263352" y="908720"/>
            <a:ext cx="11521279" cy="5776705"/>
          </a:xfrm>
          <a:prstGeom prst="rect">
            <a:avLst/>
          </a:prstGeom>
        </p:spPr>
      </p:pic>
      <p:sp>
        <p:nvSpPr>
          <p:cNvPr id="5" name="Rectangle 4">
            <a:extLst>
              <a:ext uri="{FF2B5EF4-FFF2-40B4-BE49-F238E27FC236}">
                <a16:creationId xmlns:a16="http://schemas.microsoft.com/office/drawing/2014/main" id="{41D3B049-F8AA-48C9-AC2C-F533B7DDDB50}"/>
              </a:ext>
            </a:extLst>
          </p:cNvPr>
          <p:cNvSpPr/>
          <p:nvPr/>
        </p:nvSpPr>
        <p:spPr>
          <a:xfrm>
            <a:off x="0" y="-10041"/>
            <a:ext cx="12192000" cy="78776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t>Edinburgh and South East Scotland Summary</a:t>
            </a:r>
          </a:p>
        </p:txBody>
      </p:sp>
    </p:spTree>
    <p:extLst>
      <p:ext uri="{BB962C8B-B14F-4D97-AF65-F5344CB8AC3E}">
        <p14:creationId xmlns:p14="http://schemas.microsoft.com/office/powerpoint/2010/main" val="255702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EA768-CF29-054A-9E83-A2990C38A7F4}"/>
              </a:ext>
            </a:extLst>
          </p:cNvPr>
          <p:cNvSpPr/>
          <p:nvPr/>
        </p:nvSpPr>
        <p:spPr>
          <a:xfrm>
            <a:off x="0" y="6211677"/>
            <a:ext cx="12192000" cy="673707"/>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4F1B9B3-9FBF-0746-AAD2-60F12C3FC71E}"/>
              </a:ext>
            </a:extLst>
          </p:cNvPr>
          <p:cNvSpPr/>
          <p:nvPr/>
        </p:nvSpPr>
        <p:spPr>
          <a:xfrm>
            <a:off x="-28688" y="-10041"/>
            <a:ext cx="12220688" cy="78776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2A05923-9F4A-6641-89E9-B85AABE54DA8}"/>
              </a:ext>
            </a:extLst>
          </p:cNvPr>
          <p:cNvSpPr txBox="1"/>
          <p:nvPr/>
        </p:nvSpPr>
        <p:spPr>
          <a:xfrm>
            <a:off x="199306" y="46365"/>
            <a:ext cx="2031325"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Contents</a:t>
            </a:r>
          </a:p>
        </p:txBody>
      </p:sp>
      <p:sp>
        <p:nvSpPr>
          <p:cNvPr id="7" name="Rectangle 6">
            <a:extLst>
              <a:ext uri="{FF2B5EF4-FFF2-40B4-BE49-F238E27FC236}">
                <a16:creationId xmlns:a16="http://schemas.microsoft.com/office/drawing/2014/main" id="{6BE91BBB-AE8A-D641-88B3-885EAB09891C}"/>
              </a:ext>
            </a:extLst>
          </p:cNvPr>
          <p:cNvSpPr/>
          <p:nvPr/>
        </p:nvSpPr>
        <p:spPr>
          <a:xfrm>
            <a:off x="1901535" y="6239053"/>
            <a:ext cx="8388930" cy="646331"/>
          </a:xfrm>
          <a:prstGeom prst="rect">
            <a:avLst/>
          </a:prstGeom>
        </p:spPr>
        <p:txBody>
          <a:bodyPr wrap="square">
            <a:spAutoFit/>
          </a:bodyPr>
          <a:lstStyle/>
          <a:p>
            <a:pPr algn="ctr"/>
            <a:r>
              <a:rPr lang="en-GB" dirty="0">
                <a:solidFill>
                  <a:schemeClr val="bg1"/>
                </a:solidFill>
                <a:latin typeface="Arial" panose="020B0604020202020204" pitchFamily="34" charset="0"/>
                <a:cs typeface="Arial" panose="020B0604020202020204" pitchFamily="34" charset="0"/>
              </a:rPr>
              <a:t>Please </a:t>
            </a:r>
            <a:r>
              <a:rPr lang="en-GB" u="sng" dirty="0">
                <a:solidFill>
                  <a:schemeClr val="bg1"/>
                </a:solidFill>
                <a:latin typeface="Arial" panose="020B0604020202020204" pitchFamily="34" charset="0"/>
                <a:cs typeface="Arial" panose="020B0604020202020204" pitchFamily="34" charset="0"/>
              </a:rPr>
              <a:t>use the notes</a:t>
            </a:r>
            <a:r>
              <a:rPr lang="en-GB" dirty="0">
                <a:solidFill>
                  <a:schemeClr val="bg1"/>
                </a:solidFill>
                <a:latin typeface="Arial" panose="020B0604020202020204" pitchFamily="34" charset="0"/>
                <a:cs typeface="Arial" panose="020B0604020202020204" pitchFamily="34" charset="0"/>
              </a:rPr>
              <a:t> contained under each slide to assist the reading of this slide pack and use the ‘SOURCE’ in the notes to find additional data. </a:t>
            </a:r>
          </a:p>
        </p:txBody>
      </p:sp>
      <p:sp>
        <p:nvSpPr>
          <p:cNvPr id="9" name="TextBox 8">
            <a:extLst>
              <a:ext uri="{FF2B5EF4-FFF2-40B4-BE49-F238E27FC236}">
                <a16:creationId xmlns:a16="http://schemas.microsoft.com/office/drawing/2014/main" id="{0A311C29-6841-0E40-9E1D-E7627ECACE04}"/>
              </a:ext>
            </a:extLst>
          </p:cNvPr>
          <p:cNvSpPr txBox="1"/>
          <p:nvPr/>
        </p:nvSpPr>
        <p:spPr>
          <a:xfrm>
            <a:off x="3672880" y="1124744"/>
            <a:ext cx="1915909" cy="369332"/>
          </a:xfrm>
          <a:prstGeom prst="rect">
            <a:avLst/>
          </a:prstGeom>
          <a:noFill/>
        </p:spPr>
        <p:txBody>
          <a:bodyPr wrap="none" rtlCol="0">
            <a:spAutoFit/>
          </a:bodyPr>
          <a:lstStyle/>
          <a:p>
            <a:r>
              <a:rPr lang="en-GB" sz="1600" dirty="0">
                <a:solidFill>
                  <a:srgbClr val="92AF2B"/>
                </a:solidFill>
                <a:latin typeface="Arial" panose="020B0604020202020204" pitchFamily="34" charset="0"/>
                <a:cs typeface="Arial" panose="020B0604020202020204" pitchFamily="34" charset="0"/>
              </a:rPr>
              <a:t>Regional Econom</a:t>
            </a:r>
            <a:r>
              <a:rPr lang="en-GB" dirty="0">
                <a:solidFill>
                  <a:srgbClr val="92AF2B"/>
                </a:solidFill>
                <a:latin typeface="Arial" panose="020B0604020202020204" pitchFamily="34" charset="0"/>
                <a:cs typeface="Arial" panose="020B0604020202020204" pitchFamily="34" charset="0"/>
              </a:rPr>
              <a:t>y</a:t>
            </a:r>
          </a:p>
        </p:txBody>
      </p:sp>
      <p:sp>
        <p:nvSpPr>
          <p:cNvPr id="12" name="TextBox 11">
            <a:extLst>
              <a:ext uri="{FF2B5EF4-FFF2-40B4-BE49-F238E27FC236}">
                <a16:creationId xmlns:a16="http://schemas.microsoft.com/office/drawing/2014/main" id="{BEDE141F-F300-0D41-9074-9482C936F288}"/>
              </a:ext>
            </a:extLst>
          </p:cNvPr>
          <p:cNvSpPr txBox="1"/>
          <p:nvPr/>
        </p:nvSpPr>
        <p:spPr>
          <a:xfrm>
            <a:off x="3702206" y="1674083"/>
            <a:ext cx="2569934" cy="338554"/>
          </a:xfrm>
          <a:prstGeom prst="rect">
            <a:avLst/>
          </a:prstGeom>
          <a:noFill/>
        </p:spPr>
        <p:txBody>
          <a:bodyPr wrap="none" rtlCol="0">
            <a:spAutoFit/>
          </a:bodyPr>
          <a:lstStyle/>
          <a:p>
            <a:r>
              <a:rPr lang="en-GB" sz="1600" dirty="0">
                <a:solidFill>
                  <a:srgbClr val="006373"/>
                </a:solidFill>
                <a:latin typeface="Arial" panose="020B0604020202020204" pitchFamily="34" charset="0"/>
                <a:cs typeface="Arial" panose="020B0604020202020204" pitchFamily="34" charset="0"/>
              </a:rPr>
              <a:t>Industry and Employment </a:t>
            </a:r>
          </a:p>
        </p:txBody>
      </p:sp>
      <p:sp>
        <p:nvSpPr>
          <p:cNvPr id="15" name="TextBox 14">
            <a:extLst>
              <a:ext uri="{FF2B5EF4-FFF2-40B4-BE49-F238E27FC236}">
                <a16:creationId xmlns:a16="http://schemas.microsoft.com/office/drawing/2014/main" id="{6622DA27-444D-F445-AA4F-A87C56D82F1F}"/>
              </a:ext>
            </a:extLst>
          </p:cNvPr>
          <p:cNvSpPr txBox="1"/>
          <p:nvPr/>
        </p:nvSpPr>
        <p:spPr>
          <a:xfrm>
            <a:off x="3700107" y="2216174"/>
            <a:ext cx="2085827" cy="338554"/>
          </a:xfrm>
          <a:prstGeom prst="rect">
            <a:avLst/>
          </a:prstGeom>
          <a:noFill/>
        </p:spPr>
        <p:txBody>
          <a:bodyPr wrap="none" rtlCol="0">
            <a:spAutoFit/>
          </a:bodyPr>
          <a:lstStyle/>
          <a:p>
            <a:r>
              <a:rPr lang="en-GB" sz="1600" dirty="0">
                <a:solidFill>
                  <a:srgbClr val="534481"/>
                </a:solidFill>
                <a:latin typeface="Arial" panose="020B0604020202020204" pitchFamily="34" charset="0"/>
                <a:cs typeface="Arial" panose="020B0604020202020204" pitchFamily="34" charset="0"/>
              </a:rPr>
              <a:t>Local Business Base</a:t>
            </a:r>
          </a:p>
        </p:txBody>
      </p:sp>
      <p:sp>
        <p:nvSpPr>
          <p:cNvPr id="18" name="TextBox 17">
            <a:extLst>
              <a:ext uri="{FF2B5EF4-FFF2-40B4-BE49-F238E27FC236}">
                <a16:creationId xmlns:a16="http://schemas.microsoft.com/office/drawing/2014/main" id="{92091EE0-97B5-7A42-A29A-74619299CE12}"/>
              </a:ext>
            </a:extLst>
          </p:cNvPr>
          <p:cNvSpPr txBox="1"/>
          <p:nvPr/>
        </p:nvSpPr>
        <p:spPr>
          <a:xfrm>
            <a:off x="3702206" y="2767086"/>
            <a:ext cx="1600118" cy="338554"/>
          </a:xfrm>
          <a:prstGeom prst="rect">
            <a:avLst/>
          </a:prstGeom>
          <a:noFill/>
        </p:spPr>
        <p:txBody>
          <a:bodyPr wrap="none" rtlCol="0">
            <a:spAutoFit/>
          </a:bodyPr>
          <a:lstStyle/>
          <a:p>
            <a:r>
              <a:rPr lang="en-GB" sz="1600" dirty="0">
                <a:solidFill>
                  <a:srgbClr val="00ABBC"/>
                </a:solidFill>
                <a:latin typeface="Arial" panose="020B0604020202020204" pitchFamily="34" charset="0"/>
                <a:cs typeface="Arial" panose="020B0604020202020204" pitchFamily="34" charset="0"/>
              </a:rPr>
              <a:t>Growth Sectors</a:t>
            </a:r>
          </a:p>
        </p:txBody>
      </p:sp>
      <p:sp>
        <p:nvSpPr>
          <p:cNvPr id="20" name="TextBox 19">
            <a:extLst>
              <a:ext uri="{FF2B5EF4-FFF2-40B4-BE49-F238E27FC236}">
                <a16:creationId xmlns:a16="http://schemas.microsoft.com/office/drawing/2014/main" id="{0A2103E1-8137-CC48-AE11-43BF6C81D152}"/>
              </a:ext>
            </a:extLst>
          </p:cNvPr>
          <p:cNvSpPr txBox="1"/>
          <p:nvPr/>
        </p:nvSpPr>
        <p:spPr>
          <a:xfrm>
            <a:off x="3702206" y="3350737"/>
            <a:ext cx="2044149" cy="338554"/>
          </a:xfrm>
          <a:prstGeom prst="rect">
            <a:avLst/>
          </a:prstGeom>
          <a:noFill/>
        </p:spPr>
        <p:txBody>
          <a:bodyPr wrap="none" rtlCol="0">
            <a:spAutoFit/>
          </a:bodyPr>
          <a:lstStyle/>
          <a:p>
            <a:r>
              <a:rPr lang="en-GB" sz="1600" dirty="0">
                <a:solidFill>
                  <a:srgbClr val="92AF2B"/>
                </a:solidFill>
                <a:latin typeface="Arial" panose="020B0604020202020204" pitchFamily="34" charset="0"/>
                <a:cs typeface="Arial" panose="020B0604020202020204" pitchFamily="34" charset="0"/>
              </a:rPr>
              <a:t>Industry Perspective</a:t>
            </a:r>
          </a:p>
        </p:txBody>
      </p:sp>
      <p:sp>
        <p:nvSpPr>
          <p:cNvPr id="19" name="TextBox 18">
            <a:extLst>
              <a:ext uri="{FF2B5EF4-FFF2-40B4-BE49-F238E27FC236}">
                <a16:creationId xmlns:a16="http://schemas.microsoft.com/office/drawing/2014/main" id="{89E4A5BD-DF1A-4EB5-8E31-0D13346B319B}"/>
              </a:ext>
            </a:extLst>
          </p:cNvPr>
          <p:cNvSpPr txBox="1"/>
          <p:nvPr/>
        </p:nvSpPr>
        <p:spPr>
          <a:xfrm>
            <a:off x="3702206" y="3963148"/>
            <a:ext cx="1563248" cy="338554"/>
          </a:xfrm>
          <a:prstGeom prst="rect">
            <a:avLst/>
          </a:prstGeom>
          <a:noFill/>
        </p:spPr>
        <p:txBody>
          <a:bodyPr wrap="none" rtlCol="0">
            <a:spAutoFit/>
          </a:bodyPr>
          <a:lstStyle/>
          <a:p>
            <a:r>
              <a:rPr lang="en-GB" sz="1600" dirty="0">
                <a:solidFill>
                  <a:srgbClr val="005F72"/>
                </a:solidFill>
                <a:latin typeface="Arial" panose="020B0604020202020204" pitchFamily="34" charset="0"/>
                <a:cs typeface="Arial" panose="020B0604020202020204" pitchFamily="34" charset="0"/>
              </a:rPr>
              <a:t>Unemployment</a:t>
            </a:r>
          </a:p>
        </p:txBody>
      </p:sp>
      <p:sp>
        <p:nvSpPr>
          <p:cNvPr id="21" name="TextBox 20">
            <a:extLst>
              <a:ext uri="{FF2B5EF4-FFF2-40B4-BE49-F238E27FC236}">
                <a16:creationId xmlns:a16="http://schemas.microsoft.com/office/drawing/2014/main" id="{019E697D-03AB-4C9A-B475-04ABBBC9D687}"/>
              </a:ext>
            </a:extLst>
          </p:cNvPr>
          <p:cNvSpPr txBox="1"/>
          <p:nvPr/>
        </p:nvSpPr>
        <p:spPr>
          <a:xfrm>
            <a:off x="3707958" y="4534633"/>
            <a:ext cx="3958135" cy="338554"/>
          </a:xfrm>
          <a:prstGeom prst="rect">
            <a:avLst/>
          </a:prstGeom>
          <a:noFill/>
        </p:spPr>
        <p:txBody>
          <a:bodyPr wrap="none" rtlCol="0">
            <a:spAutoFit/>
          </a:bodyPr>
          <a:lstStyle/>
          <a:p>
            <a:r>
              <a:rPr lang="en-GB" sz="1600" dirty="0">
                <a:solidFill>
                  <a:srgbClr val="58417E"/>
                </a:solidFill>
                <a:latin typeface="Arial" panose="020B0604020202020204" pitchFamily="34" charset="0"/>
                <a:cs typeface="Arial" panose="020B0604020202020204" pitchFamily="34" charset="0"/>
              </a:rPr>
              <a:t>Scottish Government and SDS Response</a:t>
            </a:r>
          </a:p>
        </p:txBody>
      </p:sp>
      <p:pic>
        <p:nvPicPr>
          <p:cNvPr id="3" name="Graphic 2" descr="Coins">
            <a:extLst>
              <a:ext uri="{FF2B5EF4-FFF2-40B4-BE49-F238E27FC236}">
                <a16:creationId xmlns:a16="http://schemas.microsoft.com/office/drawing/2014/main" id="{07BBD447-FB8B-4D99-8DFA-ABF8853BCF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7648" y="1182910"/>
            <a:ext cx="385192" cy="385192"/>
          </a:xfrm>
          <a:prstGeom prst="rect">
            <a:avLst/>
          </a:prstGeom>
        </p:spPr>
      </p:pic>
      <p:pic>
        <p:nvPicPr>
          <p:cNvPr id="10" name="Graphic 9" descr="Factory">
            <a:extLst>
              <a:ext uri="{FF2B5EF4-FFF2-40B4-BE49-F238E27FC236}">
                <a16:creationId xmlns:a16="http://schemas.microsoft.com/office/drawing/2014/main" id="{C6146550-90EA-4F00-92B0-9D3998979F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1406" y="1686966"/>
            <a:ext cx="385192" cy="385192"/>
          </a:xfrm>
          <a:prstGeom prst="rect">
            <a:avLst/>
          </a:prstGeom>
        </p:spPr>
      </p:pic>
      <p:pic>
        <p:nvPicPr>
          <p:cNvPr id="14" name="Graphic 13" descr="Briefcase">
            <a:extLst>
              <a:ext uri="{FF2B5EF4-FFF2-40B4-BE49-F238E27FC236}">
                <a16:creationId xmlns:a16="http://schemas.microsoft.com/office/drawing/2014/main" id="{77597D71-4D18-48F6-B041-5A0C538D6E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1406" y="2237568"/>
            <a:ext cx="385192" cy="385192"/>
          </a:xfrm>
          <a:prstGeom prst="rect">
            <a:avLst/>
          </a:prstGeom>
        </p:spPr>
      </p:pic>
      <p:pic>
        <p:nvPicPr>
          <p:cNvPr id="17" name="Graphic 16" descr="Business Growth">
            <a:extLst>
              <a:ext uri="{FF2B5EF4-FFF2-40B4-BE49-F238E27FC236}">
                <a16:creationId xmlns:a16="http://schemas.microsoft.com/office/drawing/2014/main" id="{AA88C059-621B-4642-AA92-2272C8F646C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61856" y="2839094"/>
            <a:ext cx="385192" cy="385192"/>
          </a:xfrm>
          <a:prstGeom prst="rect">
            <a:avLst/>
          </a:prstGeom>
        </p:spPr>
      </p:pic>
      <p:pic>
        <p:nvPicPr>
          <p:cNvPr id="23" name="Graphic 22" descr="Customer review RTL">
            <a:extLst>
              <a:ext uri="{FF2B5EF4-FFF2-40B4-BE49-F238E27FC236}">
                <a16:creationId xmlns:a16="http://schemas.microsoft.com/office/drawing/2014/main" id="{CCFD8CB1-74A6-45DA-B26C-C7EF1C5E9E8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41406" y="3422745"/>
            <a:ext cx="385192" cy="385192"/>
          </a:xfrm>
          <a:prstGeom prst="rect">
            <a:avLst/>
          </a:prstGeom>
        </p:spPr>
      </p:pic>
      <p:pic>
        <p:nvPicPr>
          <p:cNvPr id="26" name="Graphic 25" descr="Bar graph with downward trend">
            <a:extLst>
              <a:ext uri="{FF2B5EF4-FFF2-40B4-BE49-F238E27FC236}">
                <a16:creationId xmlns:a16="http://schemas.microsoft.com/office/drawing/2014/main" id="{038FBFF0-85AD-4E81-BB2A-0A832BE5D3E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41406" y="3991222"/>
            <a:ext cx="385192" cy="385192"/>
          </a:xfrm>
          <a:prstGeom prst="rect">
            <a:avLst/>
          </a:prstGeom>
        </p:spPr>
      </p:pic>
      <p:pic>
        <p:nvPicPr>
          <p:cNvPr id="30" name="Graphic 29" descr="Checklist RTL">
            <a:extLst>
              <a:ext uri="{FF2B5EF4-FFF2-40B4-BE49-F238E27FC236}">
                <a16:creationId xmlns:a16="http://schemas.microsoft.com/office/drawing/2014/main" id="{5C53776C-B3AE-4205-8B10-F018E14C2F3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61856" y="4567286"/>
            <a:ext cx="385192" cy="385192"/>
          </a:xfrm>
          <a:prstGeom prst="rect">
            <a:avLst/>
          </a:prstGeom>
        </p:spPr>
      </p:pic>
      <p:sp>
        <p:nvSpPr>
          <p:cNvPr id="34" name="TextBox 33">
            <a:extLst>
              <a:ext uri="{FF2B5EF4-FFF2-40B4-BE49-F238E27FC236}">
                <a16:creationId xmlns:a16="http://schemas.microsoft.com/office/drawing/2014/main" id="{128505A9-0961-4A2A-B7BC-D615A811C828}"/>
              </a:ext>
            </a:extLst>
          </p:cNvPr>
          <p:cNvSpPr txBox="1"/>
          <p:nvPr/>
        </p:nvSpPr>
        <p:spPr>
          <a:xfrm>
            <a:off x="3707959" y="5151685"/>
            <a:ext cx="2497406" cy="584775"/>
          </a:xfrm>
          <a:prstGeom prst="rect">
            <a:avLst/>
          </a:prstGeom>
          <a:noFill/>
        </p:spPr>
        <p:txBody>
          <a:bodyPr wrap="square" rtlCol="0">
            <a:spAutoFit/>
          </a:bodyPr>
          <a:lstStyle/>
          <a:p>
            <a:r>
              <a:rPr lang="en-GB" sz="1600" dirty="0">
                <a:solidFill>
                  <a:srgbClr val="009DB5"/>
                </a:solidFill>
                <a:latin typeface="Arial" panose="020B0604020202020204" pitchFamily="34" charset="0"/>
                <a:cs typeface="Arial" panose="020B0604020202020204" pitchFamily="34" charset="0"/>
              </a:rPr>
              <a:t>SOC and SIC codes explained</a:t>
            </a:r>
          </a:p>
        </p:txBody>
      </p:sp>
      <p:pic>
        <p:nvPicPr>
          <p:cNvPr id="36" name="Graphic 35" descr="Barcode">
            <a:extLst>
              <a:ext uri="{FF2B5EF4-FFF2-40B4-BE49-F238E27FC236}">
                <a16:creationId xmlns:a16="http://schemas.microsoft.com/office/drawing/2014/main" id="{36ACD8DA-2EBA-4B63-B6FA-8A8D70D4727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52800" y="5096494"/>
            <a:ext cx="385192" cy="385192"/>
          </a:xfrm>
          <a:prstGeom prst="rect">
            <a:avLst/>
          </a:prstGeom>
        </p:spPr>
      </p:pic>
    </p:spTree>
    <p:extLst>
      <p:ext uri="{BB962C8B-B14F-4D97-AF65-F5344CB8AC3E}">
        <p14:creationId xmlns:p14="http://schemas.microsoft.com/office/powerpoint/2010/main" val="199485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EB1C7-CBE1-4F19-B16F-45BCA3AAB17B}"/>
              </a:ext>
            </a:extLst>
          </p:cNvPr>
          <p:cNvSpPr/>
          <p:nvPr/>
        </p:nvSpPr>
        <p:spPr>
          <a:xfrm>
            <a:off x="367578" y="800838"/>
            <a:ext cx="11417054" cy="1764066"/>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58430-DA8C-4913-A38E-DCC0C437075F}"/>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A4756853-97E8-48D6-826A-CEC9BD241928}"/>
              </a:ext>
            </a:extLst>
          </p:cNvPr>
          <p:cNvSpPr txBox="1"/>
          <p:nvPr/>
        </p:nvSpPr>
        <p:spPr>
          <a:xfrm>
            <a:off x="119336" y="-11016"/>
            <a:ext cx="4405758" cy="646331"/>
          </a:xfrm>
          <a:prstGeom prst="rect">
            <a:avLst/>
          </a:prstGeom>
          <a:noFill/>
        </p:spPr>
        <p:txBody>
          <a:bodyPr wrap="none" rtlCol="0">
            <a:spAutoFit/>
          </a:bodyPr>
          <a:lstStyle/>
          <a:p>
            <a:r>
              <a:rPr lang="en-GB" sz="3600" dirty="0">
                <a:solidFill>
                  <a:schemeClr val="bg1"/>
                </a:solidFill>
              </a:rPr>
              <a:t>The Regional Economy</a:t>
            </a:r>
          </a:p>
        </p:txBody>
      </p:sp>
      <p:sp>
        <p:nvSpPr>
          <p:cNvPr id="6" name="Rectangle 5">
            <a:extLst>
              <a:ext uri="{FF2B5EF4-FFF2-40B4-BE49-F238E27FC236}">
                <a16:creationId xmlns:a16="http://schemas.microsoft.com/office/drawing/2014/main" id="{700D56AB-70F1-454B-B67E-68CCA7EEB8F4}"/>
              </a:ext>
            </a:extLst>
          </p:cNvPr>
          <p:cNvSpPr/>
          <p:nvPr/>
        </p:nvSpPr>
        <p:spPr>
          <a:xfrm>
            <a:off x="367578" y="2989253"/>
            <a:ext cx="11456843" cy="3465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oins">
            <a:extLst>
              <a:ext uri="{FF2B5EF4-FFF2-40B4-BE49-F238E27FC236}">
                <a16:creationId xmlns:a16="http://schemas.microsoft.com/office/drawing/2014/main" id="{E529A08F-9447-44C4-9943-CA94E1C0B9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348" y="3505770"/>
            <a:ext cx="669143" cy="669143"/>
          </a:xfrm>
          <a:prstGeom prst="rect">
            <a:avLst/>
          </a:prstGeom>
        </p:spPr>
      </p:pic>
      <p:pic>
        <p:nvPicPr>
          <p:cNvPr id="21" name="Graphic 20" descr="Arrow Slight curve">
            <a:extLst>
              <a:ext uri="{FF2B5EF4-FFF2-40B4-BE49-F238E27FC236}">
                <a16:creationId xmlns:a16="http://schemas.microsoft.com/office/drawing/2014/main" id="{35C59990-D1AB-4227-BFFC-D6B843ADE6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59141">
            <a:off x="561091" y="4529544"/>
            <a:ext cx="691214" cy="691214"/>
          </a:xfrm>
          <a:prstGeom prst="rect">
            <a:avLst/>
          </a:prstGeom>
        </p:spPr>
      </p:pic>
      <p:pic>
        <p:nvPicPr>
          <p:cNvPr id="23" name="Graphic 22" descr="Binoculars">
            <a:extLst>
              <a:ext uri="{FF2B5EF4-FFF2-40B4-BE49-F238E27FC236}">
                <a16:creationId xmlns:a16="http://schemas.microsoft.com/office/drawing/2014/main" id="{70D8BB8E-8462-45F9-A08C-266373D90D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048" y="5410084"/>
            <a:ext cx="684662" cy="684662"/>
          </a:xfrm>
          <a:prstGeom prst="rect">
            <a:avLst/>
          </a:prstGeom>
        </p:spPr>
      </p:pic>
      <p:pic>
        <p:nvPicPr>
          <p:cNvPr id="25" name="Graphic 24" descr="Gears">
            <a:extLst>
              <a:ext uri="{FF2B5EF4-FFF2-40B4-BE49-F238E27FC236}">
                <a16:creationId xmlns:a16="http://schemas.microsoft.com/office/drawing/2014/main" id="{25EEAEC8-61B2-4968-8744-8FC0D1AEF6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67791" y="3527961"/>
            <a:ext cx="906005" cy="906005"/>
          </a:xfrm>
          <a:prstGeom prst="rect">
            <a:avLst/>
          </a:prstGeom>
        </p:spPr>
      </p:pic>
      <p:pic>
        <p:nvPicPr>
          <p:cNvPr id="27" name="Graphic 26" descr="Back RTL">
            <a:extLst>
              <a:ext uri="{FF2B5EF4-FFF2-40B4-BE49-F238E27FC236}">
                <a16:creationId xmlns:a16="http://schemas.microsoft.com/office/drawing/2014/main" id="{0CD76E7A-AB57-4F0A-BEC2-638A51C257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538319">
            <a:off x="5703487" y="4519826"/>
            <a:ext cx="657680" cy="657680"/>
          </a:xfrm>
          <a:prstGeom prst="rect">
            <a:avLst/>
          </a:prstGeom>
        </p:spPr>
      </p:pic>
      <p:pic>
        <p:nvPicPr>
          <p:cNvPr id="28" name="Graphic 27" descr="Binoculars">
            <a:extLst>
              <a:ext uri="{FF2B5EF4-FFF2-40B4-BE49-F238E27FC236}">
                <a16:creationId xmlns:a16="http://schemas.microsoft.com/office/drawing/2014/main" id="{2C3339BF-684B-48C4-BCD2-AA6C48BE68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0011" y="5423670"/>
            <a:ext cx="655833" cy="655833"/>
          </a:xfrm>
          <a:prstGeom prst="rect">
            <a:avLst/>
          </a:prstGeom>
        </p:spPr>
      </p:pic>
      <p:sp>
        <p:nvSpPr>
          <p:cNvPr id="29" name="TextBox 28">
            <a:extLst>
              <a:ext uri="{FF2B5EF4-FFF2-40B4-BE49-F238E27FC236}">
                <a16:creationId xmlns:a16="http://schemas.microsoft.com/office/drawing/2014/main" id="{7C3CE33C-85DF-4FE4-AFDB-4352273557EA}"/>
              </a:ext>
            </a:extLst>
          </p:cNvPr>
          <p:cNvSpPr txBox="1"/>
          <p:nvPr/>
        </p:nvSpPr>
        <p:spPr>
          <a:xfrm>
            <a:off x="983432" y="836712"/>
            <a:ext cx="10762290" cy="646331"/>
          </a:xfrm>
          <a:prstGeom prst="rect">
            <a:avLst/>
          </a:prstGeom>
          <a:noFill/>
        </p:spPr>
        <p:txBody>
          <a:bodyPr wrap="square" rtlCol="0">
            <a:spAutoFit/>
          </a:bodyPr>
          <a:lstStyle/>
          <a:p>
            <a:r>
              <a:rPr lang="en-GB" b="1" dirty="0">
                <a:solidFill>
                  <a:schemeClr val="bg1"/>
                </a:solidFill>
              </a:rPr>
              <a:t>Economic indicators </a:t>
            </a:r>
            <a:r>
              <a:rPr lang="en-GB" dirty="0">
                <a:solidFill>
                  <a:schemeClr val="bg1"/>
                </a:solidFill>
              </a:rPr>
              <a:t>give us a good idea of a </a:t>
            </a:r>
            <a:r>
              <a:rPr lang="en-GB" b="1" dirty="0">
                <a:solidFill>
                  <a:schemeClr val="bg1"/>
                </a:solidFill>
              </a:rPr>
              <a:t>region’s economic performance</a:t>
            </a:r>
            <a:r>
              <a:rPr lang="en-GB" dirty="0">
                <a:solidFill>
                  <a:schemeClr val="bg1"/>
                </a:solidFill>
              </a:rPr>
              <a:t> and hints at the types of sectors that may contribute to the regions economic footprint. </a:t>
            </a:r>
          </a:p>
        </p:txBody>
      </p:sp>
      <p:pic>
        <p:nvPicPr>
          <p:cNvPr id="35" name="Graphic 34" descr="Lightbulb">
            <a:extLst>
              <a:ext uri="{FF2B5EF4-FFF2-40B4-BE49-F238E27FC236}">
                <a16:creationId xmlns:a16="http://schemas.microsoft.com/office/drawing/2014/main" id="{CD3A70CE-3893-4657-8C11-E84FB510C6D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1384" y="908720"/>
            <a:ext cx="454471" cy="454471"/>
          </a:xfrm>
          <a:prstGeom prst="rect">
            <a:avLst/>
          </a:prstGeom>
        </p:spPr>
      </p:pic>
      <p:sp>
        <p:nvSpPr>
          <p:cNvPr id="37" name="Rectangle 36">
            <a:extLst>
              <a:ext uri="{FF2B5EF4-FFF2-40B4-BE49-F238E27FC236}">
                <a16:creationId xmlns:a16="http://schemas.microsoft.com/office/drawing/2014/main" id="{A3FD20CA-8149-43B2-AEE3-78E1AF02AAE7}"/>
              </a:ext>
            </a:extLst>
          </p:cNvPr>
          <p:cNvSpPr/>
          <p:nvPr/>
        </p:nvSpPr>
        <p:spPr>
          <a:xfrm>
            <a:off x="1087658" y="1488011"/>
            <a:ext cx="11345046" cy="923330"/>
          </a:xfrm>
          <a:prstGeom prst="rect">
            <a:avLst/>
          </a:prstGeom>
        </p:spPr>
        <p:txBody>
          <a:bodyPr wrap="square">
            <a:spAutoFit/>
          </a:bodyPr>
          <a:lstStyle/>
          <a:p>
            <a:r>
              <a:rPr lang="en-GB" dirty="0">
                <a:solidFill>
                  <a:schemeClr val="bg1"/>
                </a:solidFill>
              </a:rPr>
              <a:t>These indicators include:</a:t>
            </a:r>
          </a:p>
          <a:p>
            <a:pPr marL="285750" indent="-285750">
              <a:buFont typeface="Arial" panose="020B0604020202020204" pitchFamily="34" charset="0"/>
              <a:buChar char="•"/>
            </a:pPr>
            <a:r>
              <a:rPr lang="en-GB" b="1" dirty="0">
                <a:solidFill>
                  <a:schemeClr val="bg1"/>
                </a:solidFill>
              </a:rPr>
              <a:t>Gross Value Added (GVA) </a:t>
            </a:r>
            <a:r>
              <a:rPr lang="en-GB" dirty="0">
                <a:solidFill>
                  <a:schemeClr val="bg1"/>
                </a:solidFill>
              </a:rPr>
              <a:t>– measures sectoral economic contributions to the regional economy </a:t>
            </a:r>
          </a:p>
          <a:p>
            <a:pPr marL="285750" indent="-285750">
              <a:buFont typeface="Arial" panose="020B0604020202020204" pitchFamily="34" charset="0"/>
              <a:buChar char="•"/>
            </a:pPr>
            <a:r>
              <a:rPr lang="en-GB" b="1" dirty="0">
                <a:solidFill>
                  <a:schemeClr val="bg1"/>
                </a:solidFill>
              </a:rPr>
              <a:t>Productivity </a:t>
            </a:r>
            <a:r>
              <a:rPr lang="en-GB" dirty="0">
                <a:solidFill>
                  <a:schemeClr val="bg1"/>
                </a:solidFill>
              </a:rPr>
              <a:t>–</a:t>
            </a:r>
            <a:r>
              <a:rPr lang="en-GB" b="1" dirty="0">
                <a:solidFill>
                  <a:schemeClr val="bg1"/>
                </a:solidFill>
              </a:rPr>
              <a:t> </a:t>
            </a:r>
            <a:r>
              <a:rPr lang="en-GB" dirty="0">
                <a:solidFill>
                  <a:schemeClr val="bg1"/>
                </a:solidFill>
              </a:rPr>
              <a:t>measures how much the average individual contributes to the regional economy  </a:t>
            </a:r>
          </a:p>
        </p:txBody>
      </p:sp>
      <p:sp>
        <p:nvSpPr>
          <p:cNvPr id="38" name="Rectangle 37">
            <a:extLst>
              <a:ext uri="{FF2B5EF4-FFF2-40B4-BE49-F238E27FC236}">
                <a16:creationId xmlns:a16="http://schemas.microsoft.com/office/drawing/2014/main" id="{082FC902-26F4-478C-9A71-2360F929ACA1}"/>
              </a:ext>
            </a:extLst>
          </p:cNvPr>
          <p:cNvSpPr/>
          <p:nvPr/>
        </p:nvSpPr>
        <p:spPr>
          <a:xfrm>
            <a:off x="367578" y="2687913"/>
            <a:ext cx="11456843" cy="340840"/>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t>Example 1 </a:t>
            </a:r>
            <a:r>
              <a:rPr lang="en-GB" b="1" dirty="0"/>
              <a:t>– Edinburgh and South East Scotland </a:t>
            </a:r>
          </a:p>
        </p:txBody>
      </p:sp>
      <p:sp>
        <p:nvSpPr>
          <p:cNvPr id="22" name="TextBox 21">
            <a:extLst>
              <a:ext uri="{FF2B5EF4-FFF2-40B4-BE49-F238E27FC236}">
                <a16:creationId xmlns:a16="http://schemas.microsoft.com/office/drawing/2014/main" id="{2C7D25DF-17AB-4984-812E-17D68F51A770}"/>
              </a:ext>
            </a:extLst>
          </p:cNvPr>
          <p:cNvSpPr txBox="1"/>
          <p:nvPr/>
        </p:nvSpPr>
        <p:spPr>
          <a:xfrm>
            <a:off x="1448663" y="3139221"/>
            <a:ext cx="4249276" cy="3170099"/>
          </a:xfrm>
          <a:prstGeom prst="rect">
            <a:avLst/>
          </a:prstGeom>
          <a:noFill/>
        </p:spPr>
        <p:txBody>
          <a:bodyPr wrap="square" numCol="1" rtlCol="0">
            <a:spAutoFit/>
          </a:bodyPr>
          <a:lstStyle/>
          <a:p>
            <a:r>
              <a:rPr lang="en-GB" b="1" dirty="0"/>
              <a:t>Gross Value Added (GVA)</a:t>
            </a:r>
          </a:p>
          <a:p>
            <a:endParaRPr lang="en-GB" sz="600" dirty="0"/>
          </a:p>
          <a:p>
            <a:r>
              <a:rPr lang="en-GB" sz="1600" dirty="0"/>
              <a:t>Total </a:t>
            </a:r>
            <a:r>
              <a:rPr lang="en-GB" sz="1600" b="1" dirty="0">
                <a:solidFill>
                  <a:srgbClr val="009DB5"/>
                </a:solidFill>
              </a:rPr>
              <a:t>Edinburgh and South East City Deal </a:t>
            </a:r>
            <a:r>
              <a:rPr lang="en-GB" sz="1600" dirty="0"/>
              <a:t>GVA 2020: </a:t>
            </a:r>
          </a:p>
          <a:p>
            <a:r>
              <a:rPr lang="en-GB" sz="1600" b="1" dirty="0">
                <a:solidFill>
                  <a:srgbClr val="009DB5"/>
                </a:solidFill>
              </a:rPr>
              <a:t>£38,365m </a:t>
            </a:r>
            <a:r>
              <a:rPr lang="en-GB" sz="1600" dirty="0"/>
              <a:t>and</a:t>
            </a:r>
            <a:r>
              <a:rPr lang="en-GB" sz="1600" dirty="0">
                <a:solidFill>
                  <a:srgbClr val="009DB5"/>
                </a:solidFill>
              </a:rPr>
              <a:t> </a:t>
            </a:r>
            <a:r>
              <a:rPr lang="en-GB" sz="1600" b="1" dirty="0">
                <a:solidFill>
                  <a:srgbClr val="009DB5"/>
                </a:solidFill>
              </a:rPr>
              <a:t>30%</a:t>
            </a:r>
            <a:r>
              <a:rPr lang="en-GB" sz="1600" dirty="0">
                <a:solidFill>
                  <a:srgbClr val="009DB5"/>
                </a:solidFill>
              </a:rPr>
              <a:t> </a:t>
            </a:r>
            <a:r>
              <a:rPr lang="en-GB" sz="1600" dirty="0"/>
              <a:t>of total Scottish output </a:t>
            </a:r>
          </a:p>
          <a:p>
            <a:endParaRPr lang="en-GB" sz="1600" dirty="0"/>
          </a:p>
          <a:p>
            <a:r>
              <a:rPr lang="en-GB" sz="1600" dirty="0"/>
              <a:t>From 2010-2020, GVA in </a:t>
            </a:r>
            <a:r>
              <a:rPr lang="en-GB" sz="1600" b="1" dirty="0">
                <a:solidFill>
                  <a:srgbClr val="009DB5"/>
                </a:solidFill>
              </a:rPr>
              <a:t>Edinburgh and South East City Deal increased</a:t>
            </a:r>
            <a:r>
              <a:rPr lang="en-GB" sz="1600" dirty="0">
                <a:solidFill>
                  <a:srgbClr val="009DB5"/>
                </a:solidFill>
              </a:rPr>
              <a:t> </a:t>
            </a:r>
            <a:r>
              <a:rPr lang="en-GB" sz="1600" dirty="0"/>
              <a:t>by </a:t>
            </a:r>
            <a:r>
              <a:rPr lang="en-GB" sz="1600" b="1" dirty="0">
                <a:solidFill>
                  <a:srgbClr val="009DB5"/>
                </a:solidFill>
              </a:rPr>
              <a:t>7.5%</a:t>
            </a:r>
          </a:p>
          <a:p>
            <a:endParaRPr lang="en-GB" sz="1600" dirty="0"/>
          </a:p>
          <a:p>
            <a:r>
              <a:rPr lang="en-GB" sz="1600" dirty="0"/>
              <a:t>Forecast average annual growth (2020-2030) </a:t>
            </a:r>
          </a:p>
          <a:p>
            <a:r>
              <a:rPr lang="en-GB" sz="1600" b="1" dirty="0">
                <a:solidFill>
                  <a:srgbClr val="009DB5"/>
                </a:solidFill>
              </a:rPr>
              <a:t>Edinburgh and South East City Deal: 2.4%</a:t>
            </a:r>
          </a:p>
          <a:p>
            <a:r>
              <a:rPr lang="en-GB" sz="1600" dirty="0">
                <a:solidFill>
                  <a:srgbClr val="92AF2B"/>
                </a:solidFill>
              </a:rPr>
              <a:t>Scotland: </a:t>
            </a:r>
            <a:r>
              <a:rPr lang="en-GB" sz="1600" b="1" dirty="0"/>
              <a:t>2.2%</a:t>
            </a:r>
          </a:p>
          <a:p>
            <a:r>
              <a:rPr lang="en-GB" sz="1600" dirty="0"/>
              <a:t>United Kingdom </a:t>
            </a:r>
            <a:r>
              <a:rPr lang="en-GB" sz="1600" b="1" dirty="0"/>
              <a:t>2.4%</a:t>
            </a:r>
          </a:p>
        </p:txBody>
      </p:sp>
      <p:sp>
        <p:nvSpPr>
          <p:cNvPr id="24" name="Rectangle 23">
            <a:extLst>
              <a:ext uri="{FF2B5EF4-FFF2-40B4-BE49-F238E27FC236}">
                <a16:creationId xmlns:a16="http://schemas.microsoft.com/office/drawing/2014/main" id="{8AD15770-07F8-417D-A59A-2A30F4E66270}"/>
              </a:ext>
            </a:extLst>
          </p:cNvPr>
          <p:cNvSpPr/>
          <p:nvPr/>
        </p:nvSpPr>
        <p:spPr>
          <a:xfrm>
            <a:off x="6573312" y="3139221"/>
            <a:ext cx="5059464" cy="3139321"/>
          </a:xfrm>
          <a:prstGeom prst="rect">
            <a:avLst/>
          </a:prstGeom>
        </p:spPr>
        <p:txBody>
          <a:bodyPr wrap="square">
            <a:spAutoFit/>
          </a:bodyPr>
          <a:lstStyle/>
          <a:p>
            <a:r>
              <a:rPr lang="en-GB" b="1" dirty="0"/>
              <a:t>Productivity </a:t>
            </a:r>
          </a:p>
          <a:p>
            <a:endParaRPr lang="en-GB" sz="400" dirty="0"/>
          </a:p>
          <a:p>
            <a:r>
              <a:rPr lang="en-GB" sz="1600" b="1" dirty="0">
                <a:solidFill>
                  <a:srgbClr val="009DB5"/>
                </a:solidFill>
              </a:rPr>
              <a:t>Edinburgh and South East City Deal </a:t>
            </a:r>
            <a:r>
              <a:rPr lang="en-GB" sz="1600" dirty="0"/>
              <a:t>productivity 2020:</a:t>
            </a:r>
          </a:p>
          <a:p>
            <a:r>
              <a:rPr lang="en-GB" sz="1600" b="1" dirty="0">
                <a:solidFill>
                  <a:srgbClr val="009DB5"/>
                </a:solidFill>
              </a:rPr>
              <a:t>£51,600 </a:t>
            </a:r>
            <a:r>
              <a:rPr lang="en-GB" sz="1600" dirty="0"/>
              <a:t>in </a:t>
            </a:r>
            <a:r>
              <a:rPr lang="en-GB" sz="1600" dirty="0">
                <a:solidFill>
                  <a:srgbClr val="92AF2B"/>
                </a:solidFill>
              </a:rPr>
              <a:t>Scotland</a:t>
            </a:r>
            <a:r>
              <a:rPr lang="en-GB" sz="1600" dirty="0"/>
              <a:t> it was £45,500</a:t>
            </a:r>
          </a:p>
          <a:p>
            <a:endParaRPr lang="en-GB" sz="1600" dirty="0"/>
          </a:p>
          <a:p>
            <a:endParaRPr lang="en-GB" sz="1600" dirty="0"/>
          </a:p>
          <a:p>
            <a:r>
              <a:rPr lang="en-GB" sz="1600" dirty="0"/>
              <a:t>A decrease across </a:t>
            </a:r>
            <a:r>
              <a:rPr lang="en-GB" sz="1600" b="1" dirty="0">
                <a:solidFill>
                  <a:srgbClr val="009DB5"/>
                </a:solidFill>
              </a:rPr>
              <a:t>Edinburgh and South East City Deal</a:t>
            </a:r>
            <a:r>
              <a:rPr lang="en-GB" sz="1600" b="1" dirty="0">
                <a:solidFill>
                  <a:srgbClr val="F15A22"/>
                </a:solidFill>
              </a:rPr>
              <a:t> </a:t>
            </a:r>
            <a:r>
              <a:rPr lang="en-GB" sz="1600" dirty="0"/>
              <a:t>from 2010-2020 of </a:t>
            </a:r>
            <a:r>
              <a:rPr lang="en-GB" sz="1600" b="1" dirty="0">
                <a:solidFill>
                  <a:srgbClr val="009DB5"/>
                </a:solidFill>
              </a:rPr>
              <a:t>4.9% or £2,200</a:t>
            </a:r>
          </a:p>
          <a:p>
            <a:endParaRPr lang="en-GB" sz="1600" dirty="0"/>
          </a:p>
          <a:p>
            <a:r>
              <a:rPr lang="en-GB" sz="1600" dirty="0"/>
              <a:t>Forecast average annual growth (2020-2030)</a:t>
            </a:r>
          </a:p>
          <a:p>
            <a:r>
              <a:rPr lang="en-GB" sz="1600" b="1" dirty="0">
                <a:solidFill>
                  <a:srgbClr val="009DB5"/>
                </a:solidFill>
              </a:rPr>
              <a:t>Edinburgh and South East City Deal: 1.8%</a:t>
            </a:r>
          </a:p>
          <a:p>
            <a:r>
              <a:rPr lang="en-GB" sz="1600" dirty="0">
                <a:solidFill>
                  <a:srgbClr val="92AF2B"/>
                </a:solidFill>
              </a:rPr>
              <a:t>Scotland:</a:t>
            </a:r>
            <a:r>
              <a:rPr lang="en-GB" sz="1600" dirty="0"/>
              <a:t> </a:t>
            </a:r>
            <a:r>
              <a:rPr lang="en-GB" sz="1600" b="1" dirty="0"/>
              <a:t>1.9%</a:t>
            </a:r>
          </a:p>
          <a:p>
            <a:r>
              <a:rPr lang="en-GB" sz="1600" dirty="0"/>
              <a:t>United Kingdom: </a:t>
            </a:r>
            <a:r>
              <a:rPr lang="en-GB" sz="1600" b="1" dirty="0"/>
              <a:t>2.0%</a:t>
            </a:r>
          </a:p>
        </p:txBody>
      </p:sp>
    </p:spTree>
    <p:extLst>
      <p:ext uri="{BB962C8B-B14F-4D97-AF65-F5344CB8AC3E}">
        <p14:creationId xmlns:p14="http://schemas.microsoft.com/office/powerpoint/2010/main" val="42329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1BD119-0AE5-4BFB-9AF2-AF81140D3752}"/>
              </a:ext>
            </a:extLst>
          </p:cNvPr>
          <p:cNvSpPr/>
          <p:nvPr/>
        </p:nvSpPr>
        <p:spPr>
          <a:xfrm>
            <a:off x="333621" y="736777"/>
            <a:ext cx="11426862" cy="649246"/>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A8F8B59-F5E0-4241-8BE6-4DBB08CCAD6C}"/>
              </a:ext>
            </a:extLst>
          </p:cNvPr>
          <p:cNvSpPr/>
          <p:nvPr/>
        </p:nvSpPr>
        <p:spPr>
          <a:xfrm>
            <a:off x="333621" y="1866884"/>
            <a:ext cx="5561016" cy="47724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9AFCA63-BB4E-4251-9827-841357984655}"/>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58BF1BEE-0C44-4534-B237-DFBA28F8C2FA}"/>
              </a:ext>
            </a:extLst>
          </p:cNvPr>
          <p:cNvSpPr txBox="1"/>
          <p:nvPr/>
        </p:nvSpPr>
        <p:spPr>
          <a:xfrm>
            <a:off x="119336" y="-11016"/>
            <a:ext cx="5147050" cy="646331"/>
          </a:xfrm>
          <a:prstGeom prst="rect">
            <a:avLst/>
          </a:prstGeom>
          <a:noFill/>
        </p:spPr>
        <p:txBody>
          <a:bodyPr wrap="none" rtlCol="0">
            <a:spAutoFit/>
          </a:bodyPr>
          <a:lstStyle/>
          <a:p>
            <a:r>
              <a:rPr lang="en-GB" sz="3600" dirty="0">
                <a:solidFill>
                  <a:schemeClr val="bg1"/>
                </a:solidFill>
              </a:rPr>
              <a:t>Industry and Employment</a:t>
            </a:r>
          </a:p>
        </p:txBody>
      </p:sp>
      <p:sp>
        <p:nvSpPr>
          <p:cNvPr id="9" name="Rectangle 8">
            <a:extLst>
              <a:ext uri="{FF2B5EF4-FFF2-40B4-BE49-F238E27FC236}">
                <a16:creationId xmlns:a16="http://schemas.microsoft.com/office/drawing/2014/main" id="{DDE82FB5-300F-4669-A42C-4975DBAC5971}"/>
              </a:ext>
            </a:extLst>
          </p:cNvPr>
          <p:cNvSpPr/>
          <p:nvPr/>
        </p:nvSpPr>
        <p:spPr>
          <a:xfrm>
            <a:off x="6199467" y="1885624"/>
            <a:ext cx="5561016" cy="47536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3F6181E-CF72-4B19-A8AF-999B193007D1}"/>
              </a:ext>
            </a:extLst>
          </p:cNvPr>
          <p:cNvSpPr txBox="1"/>
          <p:nvPr/>
        </p:nvSpPr>
        <p:spPr>
          <a:xfrm>
            <a:off x="7376459" y="1989090"/>
            <a:ext cx="4260359" cy="4578176"/>
          </a:xfrm>
          <a:prstGeom prst="rect">
            <a:avLst/>
          </a:prstGeom>
          <a:noFill/>
        </p:spPr>
        <p:txBody>
          <a:bodyPr wrap="square" rtlCol="0">
            <a:spAutoFit/>
          </a:bodyPr>
          <a:lstStyle/>
          <a:p>
            <a:r>
              <a:rPr lang="en-GB" sz="1600" dirty="0"/>
              <a:t>In 2020, there were </a:t>
            </a:r>
            <a:r>
              <a:rPr lang="en-GB" sz="1600" b="1" dirty="0">
                <a:solidFill>
                  <a:srgbClr val="009DB5"/>
                </a:solidFill>
              </a:rPr>
              <a:t>702,100 </a:t>
            </a:r>
            <a:r>
              <a:rPr lang="en-GB" sz="1600" dirty="0"/>
              <a:t>people employed in Edinburgh and South East Scotland. </a:t>
            </a:r>
          </a:p>
          <a:p>
            <a:endParaRPr lang="en-GB" sz="700" dirty="0"/>
          </a:p>
          <a:p>
            <a:r>
              <a:rPr lang="en-GB" sz="1600" dirty="0"/>
              <a:t>However the workforce is anticipated to contract by 0.4% over the year due to COVID-19.</a:t>
            </a:r>
          </a:p>
          <a:p>
            <a:endParaRPr lang="en-GB" sz="1600" dirty="0"/>
          </a:p>
          <a:p>
            <a:endParaRPr lang="en-GB" sz="1600" dirty="0"/>
          </a:p>
          <a:p>
            <a:r>
              <a:rPr lang="en-GB" sz="1600" dirty="0"/>
              <a:t>By 2030 the workforce is anticipated increase to </a:t>
            </a:r>
            <a:r>
              <a:rPr lang="en-GB" b="1" dirty="0">
                <a:solidFill>
                  <a:srgbClr val="92AF2B"/>
                </a:solidFill>
              </a:rPr>
              <a:t>739,100</a:t>
            </a:r>
            <a:r>
              <a:rPr lang="en-GB" sz="1600" dirty="0">
                <a:solidFill>
                  <a:srgbClr val="92AF2B"/>
                </a:solidFill>
              </a:rPr>
              <a:t>  </a:t>
            </a:r>
            <a:r>
              <a:rPr lang="en-GB" sz="1600" dirty="0"/>
              <a:t>an increase of </a:t>
            </a:r>
            <a:r>
              <a:rPr lang="en-GB" sz="1600" b="1" dirty="0">
                <a:solidFill>
                  <a:srgbClr val="92AF2B"/>
                </a:solidFill>
              </a:rPr>
              <a:t>2.8%</a:t>
            </a:r>
            <a:r>
              <a:rPr lang="en-GB" sz="1600" dirty="0"/>
              <a:t>  or 20,400 people from 718,700 in 2023. </a:t>
            </a:r>
          </a:p>
          <a:p>
            <a:endParaRPr lang="en-GB" sz="1050" dirty="0"/>
          </a:p>
          <a:p>
            <a:r>
              <a:rPr lang="en-GB" sz="1600" dirty="0"/>
              <a:t>This is a higher in comparison to </a:t>
            </a:r>
            <a:r>
              <a:rPr lang="en-GB" sz="1600" b="1" dirty="0">
                <a:solidFill>
                  <a:srgbClr val="534481"/>
                </a:solidFill>
              </a:rPr>
              <a:t>Scotland with a 1.1% increase of 30,300  </a:t>
            </a:r>
            <a:r>
              <a:rPr lang="en-GB" sz="1600" dirty="0"/>
              <a:t>people. </a:t>
            </a:r>
          </a:p>
          <a:p>
            <a:endParaRPr lang="en-GB" sz="1600" dirty="0"/>
          </a:p>
          <a:p>
            <a:r>
              <a:rPr lang="en-GB" sz="1600" i="1" dirty="0"/>
              <a:t>*If you would like to learn more about the impact of COVID-19 on the region, please visit the COIVD-19 LMI Insights, Regional Skills Assessment (RSA) Data Matrix and the RSA Infographics. </a:t>
            </a:r>
          </a:p>
        </p:txBody>
      </p:sp>
      <p:sp>
        <p:nvSpPr>
          <p:cNvPr id="8" name="Rectangle 7">
            <a:extLst>
              <a:ext uri="{FF2B5EF4-FFF2-40B4-BE49-F238E27FC236}">
                <a16:creationId xmlns:a16="http://schemas.microsoft.com/office/drawing/2014/main" id="{77666CA3-86CC-43F9-ABDD-18FD866E9D38}"/>
              </a:ext>
            </a:extLst>
          </p:cNvPr>
          <p:cNvSpPr/>
          <p:nvPr/>
        </p:nvSpPr>
        <p:spPr>
          <a:xfrm>
            <a:off x="6199467" y="1484811"/>
            <a:ext cx="5561016" cy="379416"/>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Employment in 2020 </a:t>
            </a:r>
          </a:p>
        </p:txBody>
      </p:sp>
      <p:pic>
        <p:nvPicPr>
          <p:cNvPr id="12" name="Graphic 11" descr="Group">
            <a:extLst>
              <a:ext uri="{FF2B5EF4-FFF2-40B4-BE49-F238E27FC236}">
                <a16:creationId xmlns:a16="http://schemas.microsoft.com/office/drawing/2014/main" id="{E9BCCEB4-B49B-4244-AEBE-D0ADC48A01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3858" y="2139428"/>
            <a:ext cx="713508" cy="713508"/>
          </a:xfrm>
          <a:prstGeom prst="rect">
            <a:avLst/>
          </a:prstGeom>
        </p:spPr>
      </p:pic>
      <p:pic>
        <p:nvPicPr>
          <p:cNvPr id="14" name="Graphic 13" descr="Arrow Rotate right">
            <a:extLst>
              <a:ext uri="{FF2B5EF4-FFF2-40B4-BE49-F238E27FC236}">
                <a16:creationId xmlns:a16="http://schemas.microsoft.com/office/drawing/2014/main" id="{6EDA58B4-8987-4D8F-BD5A-76D71E3623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3425" y="2494359"/>
            <a:ext cx="295983" cy="286147"/>
          </a:xfrm>
          <a:prstGeom prst="rect">
            <a:avLst/>
          </a:prstGeom>
        </p:spPr>
      </p:pic>
      <p:pic>
        <p:nvPicPr>
          <p:cNvPr id="16" name="Graphic 15" descr="Arrow Slight curve">
            <a:extLst>
              <a:ext uri="{FF2B5EF4-FFF2-40B4-BE49-F238E27FC236}">
                <a16:creationId xmlns:a16="http://schemas.microsoft.com/office/drawing/2014/main" id="{1B140171-A96A-4A77-9E4E-95CB83AC08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997761">
            <a:off x="6367295" y="3868671"/>
            <a:ext cx="709693" cy="709693"/>
          </a:xfrm>
          <a:prstGeom prst="rect">
            <a:avLst/>
          </a:prstGeom>
        </p:spPr>
      </p:pic>
      <p:pic>
        <p:nvPicPr>
          <p:cNvPr id="18" name="Graphic 17" descr="Information">
            <a:extLst>
              <a:ext uri="{FF2B5EF4-FFF2-40B4-BE49-F238E27FC236}">
                <a16:creationId xmlns:a16="http://schemas.microsoft.com/office/drawing/2014/main" id="{DADFEBF5-8554-4A6A-AB4D-89CC0F1DBA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60471" y="5222813"/>
            <a:ext cx="592345" cy="592345"/>
          </a:xfrm>
          <a:prstGeom prst="rect">
            <a:avLst/>
          </a:prstGeom>
        </p:spPr>
      </p:pic>
      <p:pic>
        <p:nvPicPr>
          <p:cNvPr id="22" name="Graphic 21" descr="Blackboard">
            <a:extLst>
              <a:ext uri="{FF2B5EF4-FFF2-40B4-BE49-F238E27FC236}">
                <a16:creationId xmlns:a16="http://schemas.microsoft.com/office/drawing/2014/main" id="{59E96769-E6B2-4649-B7FE-52238429037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9118" y="2276872"/>
            <a:ext cx="390700" cy="390700"/>
          </a:xfrm>
          <a:prstGeom prst="rect">
            <a:avLst/>
          </a:prstGeom>
        </p:spPr>
      </p:pic>
      <p:pic>
        <p:nvPicPr>
          <p:cNvPr id="26" name="Graphic 25" descr="Heart with pulse">
            <a:extLst>
              <a:ext uri="{FF2B5EF4-FFF2-40B4-BE49-F238E27FC236}">
                <a16:creationId xmlns:a16="http://schemas.microsoft.com/office/drawing/2014/main" id="{BBB75444-6AA3-4F76-8C4E-D3B8DA40DCA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9117" y="2766822"/>
            <a:ext cx="390701" cy="390701"/>
          </a:xfrm>
          <a:prstGeom prst="rect">
            <a:avLst/>
          </a:prstGeom>
        </p:spPr>
      </p:pic>
      <p:pic>
        <p:nvPicPr>
          <p:cNvPr id="28" name="Graphic 27" descr="Printer">
            <a:extLst>
              <a:ext uri="{FF2B5EF4-FFF2-40B4-BE49-F238E27FC236}">
                <a16:creationId xmlns:a16="http://schemas.microsoft.com/office/drawing/2014/main" id="{C3F5986C-4B34-4327-940B-AC99980F8D3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7408" y="3686371"/>
            <a:ext cx="360040" cy="390701"/>
          </a:xfrm>
          <a:prstGeom prst="rect">
            <a:avLst/>
          </a:prstGeom>
        </p:spPr>
      </p:pic>
      <p:pic>
        <p:nvPicPr>
          <p:cNvPr id="30" name="Graphic 29" descr="Shopping cart">
            <a:extLst>
              <a:ext uri="{FF2B5EF4-FFF2-40B4-BE49-F238E27FC236}">
                <a16:creationId xmlns:a16="http://schemas.microsoft.com/office/drawing/2014/main" id="{E8A6C54A-ACA0-4BD3-BA01-870CD6210E4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6748" y="3183363"/>
            <a:ext cx="390700" cy="390700"/>
          </a:xfrm>
          <a:prstGeom prst="rect">
            <a:avLst/>
          </a:prstGeom>
        </p:spPr>
      </p:pic>
      <p:sp>
        <p:nvSpPr>
          <p:cNvPr id="31" name="TextBox 30">
            <a:extLst>
              <a:ext uri="{FF2B5EF4-FFF2-40B4-BE49-F238E27FC236}">
                <a16:creationId xmlns:a16="http://schemas.microsoft.com/office/drawing/2014/main" id="{9F37FE55-8EC4-4838-910B-9C6D1429E86B}"/>
              </a:ext>
            </a:extLst>
          </p:cNvPr>
          <p:cNvSpPr txBox="1"/>
          <p:nvPr/>
        </p:nvSpPr>
        <p:spPr>
          <a:xfrm>
            <a:off x="1686088" y="2261190"/>
            <a:ext cx="4320480" cy="1815882"/>
          </a:xfrm>
          <a:prstGeom prst="rect">
            <a:avLst/>
          </a:prstGeom>
          <a:noFill/>
        </p:spPr>
        <p:txBody>
          <a:bodyPr wrap="square" rtlCol="0">
            <a:spAutoFit/>
          </a:bodyPr>
          <a:lstStyle/>
          <a:p>
            <a:r>
              <a:rPr lang="en-GB" sz="1600" dirty="0">
                <a:solidFill>
                  <a:srgbClr val="534481"/>
                </a:solidFill>
              </a:rPr>
              <a:t>Education</a:t>
            </a:r>
          </a:p>
          <a:p>
            <a:endParaRPr lang="en-GB" sz="1600" dirty="0">
              <a:solidFill>
                <a:srgbClr val="92AF2B"/>
              </a:solidFill>
            </a:endParaRPr>
          </a:p>
          <a:p>
            <a:r>
              <a:rPr lang="en-GB" sz="1600" dirty="0">
                <a:solidFill>
                  <a:srgbClr val="009DB5"/>
                </a:solidFill>
              </a:rPr>
              <a:t>Human health activates </a:t>
            </a:r>
          </a:p>
          <a:p>
            <a:endParaRPr lang="en-GB" sz="1600" dirty="0">
              <a:solidFill>
                <a:srgbClr val="009DB5"/>
              </a:solidFill>
            </a:endParaRPr>
          </a:p>
          <a:p>
            <a:r>
              <a:rPr lang="en-GB" sz="1600" dirty="0">
                <a:solidFill>
                  <a:srgbClr val="92AF2B"/>
                </a:solidFill>
              </a:rPr>
              <a:t>Retail trade, except of motor vehicles </a:t>
            </a:r>
            <a:endParaRPr lang="en-GB" sz="1600" dirty="0"/>
          </a:p>
          <a:p>
            <a:endParaRPr lang="en-GB" sz="1600" dirty="0"/>
          </a:p>
          <a:p>
            <a:r>
              <a:rPr lang="en-GB" sz="1600" dirty="0">
                <a:solidFill>
                  <a:srgbClr val="006373"/>
                </a:solidFill>
              </a:rPr>
              <a:t>Public administration and defence </a:t>
            </a:r>
          </a:p>
        </p:txBody>
      </p:sp>
      <p:sp>
        <p:nvSpPr>
          <p:cNvPr id="33" name="Rectangle 32">
            <a:extLst>
              <a:ext uri="{FF2B5EF4-FFF2-40B4-BE49-F238E27FC236}">
                <a16:creationId xmlns:a16="http://schemas.microsoft.com/office/drawing/2014/main" id="{23A455B1-07F2-41A2-8043-AABE0F848773}"/>
              </a:ext>
            </a:extLst>
          </p:cNvPr>
          <p:cNvSpPr/>
          <p:nvPr/>
        </p:nvSpPr>
        <p:spPr>
          <a:xfrm>
            <a:off x="333621" y="1484811"/>
            <a:ext cx="5561016" cy="369841"/>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Industry in 2020</a:t>
            </a:r>
          </a:p>
        </p:txBody>
      </p:sp>
      <p:sp>
        <p:nvSpPr>
          <p:cNvPr id="34" name="TextBox 33">
            <a:extLst>
              <a:ext uri="{FF2B5EF4-FFF2-40B4-BE49-F238E27FC236}">
                <a16:creationId xmlns:a16="http://schemas.microsoft.com/office/drawing/2014/main" id="{09E61AD3-2D19-4EEC-B2D0-E55C76637AA7}"/>
              </a:ext>
            </a:extLst>
          </p:cNvPr>
          <p:cNvSpPr txBox="1"/>
          <p:nvPr/>
        </p:nvSpPr>
        <p:spPr>
          <a:xfrm>
            <a:off x="429311" y="4178534"/>
            <a:ext cx="5561016" cy="338554"/>
          </a:xfrm>
          <a:prstGeom prst="rect">
            <a:avLst/>
          </a:prstGeom>
          <a:noFill/>
        </p:spPr>
        <p:txBody>
          <a:bodyPr wrap="square" rtlCol="0">
            <a:spAutoFit/>
          </a:bodyPr>
          <a:lstStyle/>
          <a:p>
            <a:r>
              <a:rPr lang="en-GB" sz="1600" b="1" dirty="0"/>
              <a:t>Industries with the largest forecast growth to 2030:</a:t>
            </a:r>
          </a:p>
        </p:txBody>
      </p:sp>
      <p:sp>
        <p:nvSpPr>
          <p:cNvPr id="35" name="TextBox 34">
            <a:extLst>
              <a:ext uri="{FF2B5EF4-FFF2-40B4-BE49-F238E27FC236}">
                <a16:creationId xmlns:a16="http://schemas.microsoft.com/office/drawing/2014/main" id="{C980DC4A-DD71-4C9F-B6B7-59BA7EDF5E3F}"/>
              </a:ext>
            </a:extLst>
          </p:cNvPr>
          <p:cNvSpPr txBox="1"/>
          <p:nvPr/>
        </p:nvSpPr>
        <p:spPr>
          <a:xfrm>
            <a:off x="1703512" y="4637454"/>
            <a:ext cx="4320480" cy="1815882"/>
          </a:xfrm>
          <a:prstGeom prst="rect">
            <a:avLst/>
          </a:prstGeom>
          <a:noFill/>
        </p:spPr>
        <p:txBody>
          <a:bodyPr wrap="square" rtlCol="0">
            <a:spAutoFit/>
          </a:bodyPr>
          <a:lstStyle/>
          <a:p>
            <a:r>
              <a:rPr lang="en-GB" sz="1600" dirty="0">
                <a:solidFill>
                  <a:srgbClr val="534481"/>
                </a:solidFill>
              </a:rPr>
              <a:t>Wholesale and retail trade</a:t>
            </a:r>
          </a:p>
          <a:p>
            <a:endParaRPr lang="en-GB" sz="1600" dirty="0">
              <a:solidFill>
                <a:srgbClr val="006373"/>
              </a:solidFill>
            </a:endParaRPr>
          </a:p>
          <a:p>
            <a:r>
              <a:rPr lang="en-GB" sz="1600" dirty="0">
                <a:solidFill>
                  <a:srgbClr val="92AF2B"/>
                </a:solidFill>
              </a:rPr>
              <a:t>Human health and social work </a:t>
            </a:r>
          </a:p>
          <a:p>
            <a:endParaRPr lang="en-GB" sz="1600" dirty="0">
              <a:solidFill>
                <a:srgbClr val="009DB5"/>
              </a:solidFill>
            </a:endParaRPr>
          </a:p>
          <a:p>
            <a:r>
              <a:rPr lang="en-GB" sz="1600" dirty="0">
                <a:solidFill>
                  <a:srgbClr val="009DB5"/>
                </a:solidFill>
              </a:rPr>
              <a:t>Administrative and support services</a:t>
            </a:r>
          </a:p>
          <a:p>
            <a:endParaRPr lang="en-GB" sz="1600" dirty="0">
              <a:solidFill>
                <a:srgbClr val="009DB5"/>
              </a:solidFill>
            </a:endParaRPr>
          </a:p>
          <a:p>
            <a:r>
              <a:rPr lang="en-GB" sz="1600" dirty="0">
                <a:solidFill>
                  <a:srgbClr val="006373"/>
                </a:solidFill>
              </a:rPr>
              <a:t>Accommodation and food services </a:t>
            </a:r>
          </a:p>
        </p:txBody>
      </p:sp>
      <p:pic>
        <p:nvPicPr>
          <p:cNvPr id="36" name="Graphic 35" descr="Shopping cart">
            <a:extLst>
              <a:ext uri="{FF2B5EF4-FFF2-40B4-BE49-F238E27FC236}">
                <a16:creationId xmlns:a16="http://schemas.microsoft.com/office/drawing/2014/main" id="{EEA02452-E7DB-451C-B4AD-892AC68C095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1905" y="4561925"/>
            <a:ext cx="390700" cy="390700"/>
          </a:xfrm>
          <a:prstGeom prst="rect">
            <a:avLst/>
          </a:prstGeom>
        </p:spPr>
      </p:pic>
      <p:pic>
        <p:nvPicPr>
          <p:cNvPr id="37" name="Graphic 36" descr="Heart with pulse">
            <a:extLst>
              <a:ext uri="{FF2B5EF4-FFF2-40B4-BE49-F238E27FC236}">
                <a16:creationId xmlns:a16="http://schemas.microsoft.com/office/drawing/2014/main" id="{B6374750-1FA0-4DC4-ADD3-F2188CD658F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3063" y="5003161"/>
            <a:ext cx="390701" cy="390701"/>
          </a:xfrm>
          <a:prstGeom prst="rect">
            <a:avLst/>
          </a:prstGeom>
        </p:spPr>
      </p:pic>
      <p:pic>
        <p:nvPicPr>
          <p:cNvPr id="39" name="Graphic 38" descr="Fax">
            <a:extLst>
              <a:ext uri="{FF2B5EF4-FFF2-40B4-BE49-F238E27FC236}">
                <a16:creationId xmlns:a16="http://schemas.microsoft.com/office/drawing/2014/main" id="{AE512E37-340A-4CA7-BD69-024251DEF36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83063" y="5499250"/>
            <a:ext cx="377663" cy="377663"/>
          </a:xfrm>
          <a:prstGeom prst="rect">
            <a:avLst/>
          </a:prstGeom>
        </p:spPr>
      </p:pic>
      <p:pic>
        <p:nvPicPr>
          <p:cNvPr id="41" name="Graphic 40" descr="Burger and drink">
            <a:extLst>
              <a:ext uri="{FF2B5EF4-FFF2-40B4-BE49-F238E27FC236}">
                <a16:creationId xmlns:a16="http://schemas.microsoft.com/office/drawing/2014/main" id="{0ACC8C2B-00B8-4ABB-9869-A2A85C0F33E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33846" y="5940487"/>
            <a:ext cx="512849" cy="512849"/>
          </a:xfrm>
          <a:prstGeom prst="rect">
            <a:avLst/>
          </a:prstGeom>
        </p:spPr>
      </p:pic>
      <p:sp>
        <p:nvSpPr>
          <p:cNvPr id="2" name="Rectangle 1">
            <a:extLst>
              <a:ext uri="{FF2B5EF4-FFF2-40B4-BE49-F238E27FC236}">
                <a16:creationId xmlns:a16="http://schemas.microsoft.com/office/drawing/2014/main" id="{B7322769-7479-452A-A7FA-7CB9A1579314}"/>
              </a:ext>
            </a:extLst>
          </p:cNvPr>
          <p:cNvSpPr/>
          <p:nvPr/>
        </p:nvSpPr>
        <p:spPr>
          <a:xfrm>
            <a:off x="429311" y="1885624"/>
            <a:ext cx="3032753" cy="338554"/>
          </a:xfrm>
          <a:prstGeom prst="rect">
            <a:avLst/>
          </a:prstGeom>
        </p:spPr>
        <p:txBody>
          <a:bodyPr wrap="none">
            <a:spAutoFit/>
          </a:bodyPr>
          <a:lstStyle/>
          <a:p>
            <a:r>
              <a:rPr lang="en-GB" sz="1600" b="1" dirty="0"/>
              <a:t>Top employing industries in 2020 </a:t>
            </a:r>
          </a:p>
        </p:txBody>
      </p:sp>
      <p:sp>
        <p:nvSpPr>
          <p:cNvPr id="3" name="TextBox 2">
            <a:extLst>
              <a:ext uri="{FF2B5EF4-FFF2-40B4-BE49-F238E27FC236}">
                <a16:creationId xmlns:a16="http://schemas.microsoft.com/office/drawing/2014/main" id="{82A84391-4C4E-4167-929D-4D66BA2C5965}"/>
              </a:ext>
            </a:extLst>
          </p:cNvPr>
          <p:cNvSpPr txBox="1"/>
          <p:nvPr/>
        </p:nvSpPr>
        <p:spPr>
          <a:xfrm>
            <a:off x="333621" y="726925"/>
            <a:ext cx="9948377" cy="646331"/>
          </a:xfrm>
          <a:prstGeom prst="rect">
            <a:avLst/>
          </a:prstGeom>
          <a:noFill/>
        </p:spPr>
        <p:txBody>
          <a:bodyPr wrap="square" rtlCol="0">
            <a:spAutoFit/>
          </a:bodyPr>
          <a:lstStyle/>
          <a:p>
            <a:r>
              <a:rPr lang="en-GB" b="1" u="sng" dirty="0">
                <a:solidFill>
                  <a:schemeClr val="bg1"/>
                </a:solidFill>
              </a:rPr>
              <a:t>Example 2 </a:t>
            </a:r>
            <a:r>
              <a:rPr lang="en-GB" b="1" dirty="0">
                <a:solidFill>
                  <a:schemeClr val="bg1"/>
                </a:solidFill>
              </a:rPr>
              <a:t>– Edinburgh and South East Scotland</a:t>
            </a:r>
          </a:p>
          <a:p>
            <a:r>
              <a:rPr lang="en-GB" b="1" dirty="0">
                <a:solidFill>
                  <a:schemeClr val="bg1"/>
                </a:solidFill>
              </a:rPr>
              <a:t> </a:t>
            </a:r>
          </a:p>
        </p:txBody>
      </p:sp>
      <p:sp>
        <p:nvSpPr>
          <p:cNvPr id="6" name="Rectangle 5">
            <a:extLst>
              <a:ext uri="{FF2B5EF4-FFF2-40B4-BE49-F238E27FC236}">
                <a16:creationId xmlns:a16="http://schemas.microsoft.com/office/drawing/2014/main" id="{62BA96C9-8D16-4E34-9A8F-5095083CE547}"/>
              </a:ext>
            </a:extLst>
          </p:cNvPr>
          <p:cNvSpPr/>
          <p:nvPr/>
        </p:nvSpPr>
        <p:spPr>
          <a:xfrm>
            <a:off x="5015880" y="722570"/>
            <a:ext cx="7028074" cy="584775"/>
          </a:xfrm>
          <a:prstGeom prst="rect">
            <a:avLst/>
          </a:prstGeom>
        </p:spPr>
        <p:txBody>
          <a:bodyPr wrap="square">
            <a:spAutoFit/>
          </a:bodyPr>
          <a:lstStyle/>
          <a:p>
            <a:r>
              <a:rPr lang="en-GB" sz="1600" b="1" dirty="0">
                <a:solidFill>
                  <a:schemeClr val="bg1"/>
                </a:solidFill>
              </a:rPr>
              <a:t>Industry – </a:t>
            </a:r>
            <a:r>
              <a:rPr lang="en-GB" sz="1600" dirty="0">
                <a:solidFill>
                  <a:schemeClr val="bg1"/>
                </a:solidFill>
              </a:rPr>
              <a:t>Top employing sectors/High growth sectors</a:t>
            </a:r>
          </a:p>
          <a:p>
            <a:r>
              <a:rPr lang="en-GB" sz="1600" b="1" dirty="0">
                <a:solidFill>
                  <a:schemeClr val="bg1"/>
                </a:solidFill>
              </a:rPr>
              <a:t>Employment – </a:t>
            </a:r>
            <a:r>
              <a:rPr lang="en-GB" sz="1600" dirty="0">
                <a:solidFill>
                  <a:schemeClr val="bg1"/>
                </a:solidFill>
              </a:rPr>
              <a:t>Current employment levels; projected employment growth</a:t>
            </a:r>
          </a:p>
        </p:txBody>
      </p:sp>
    </p:spTree>
    <p:extLst>
      <p:ext uri="{BB962C8B-B14F-4D97-AF65-F5344CB8AC3E}">
        <p14:creationId xmlns:p14="http://schemas.microsoft.com/office/powerpoint/2010/main" val="391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1A85A-5616-4A0B-BC57-970DDB9CAE40}"/>
              </a:ext>
            </a:extLst>
          </p:cNvPr>
          <p:cNvSpPr/>
          <p:nvPr/>
        </p:nvSpPr>
        <p:spPr>
          <a:xfrm>
            <a:off x="241027" y="741204"/>
            <a:ext cx="11687621" cy="8921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F594A81-F29D-48A9-9E9F-FE204CE1C650}"/>
              </a:ext>
            </a:extLst>
          </p:cNvPr>
          <p:cNvSpPr txBox="1"/>
          <p:nvPr/>
        </p:nvSpPr>
        <p:spPr>
          <a:xfrm>
            <a:off x="387822" y="780013"/>
            <a:ext cx="11809312" cy="738664"/>
          </a:xfrm>
          <a:prstGeom prst="rect">
            <a:avLst/>
          </a:prstGeom>
          <a:noFill/>
        </p:spPr>
        <p:txBody>
          <a:bodyPr wrap="square" rtlCol="0">
            <a:spAutoFit/>
          </a:bodyPr>
          <a:lstStyle/>
          <a:p>
            <a:r>
              <a:rPr lang="en-GB" sz="2000" b="1" dirty="0"/>
              <a:t>Key Sectors across Scotland current &amp; future Skills Demand: </a:t>
            </a:r>
            <a:r>
              <a:rPr lang="en-US" sz="2000" b="1" dirty="0">
                <a:solidFill>
                  <a:srgbClr val="006373"/>
                </a:solidFill>
              </a:rPr>
              <a:t>Evidence and Industry expert insight covering</a:t>
            </a:r>
          </a:p>
          <a:p>
            <a:endParaRPr lang="en-GB" sz="400" b="1" dirty="0">
              <a:solidFill>
                <a:srgbClr val="006373"/>
              </a:solidFill>
            </a:endParaRPr>
          </a:p>
          <a:p>
            <a:r>
              <a:rPr lang="en-US" b="1" dirty="0">
                <a:solidFill>
                  <a:srgbClr val="F15A22"/>
                </a:solidFill>
              </a:rPr>
              <a:t>         Click on the icon to visit the </a:t>
            </a:r>
            <a:r>
              <a:rPr lang="en-US" b="1" dirty="0">
                <a:solidFill>
                  <a:srgbClr val="F15A22"/>
                </a:solidFill>
                <a:hlinkClick r:id="rId3"/>
              </a:rPr>
              <a:t>Sectoral Skills Assessment</a:t>
            </a:r>
            <a:endParaRPr lang="en-US" b="1" dirty="0">
              <a:solidFill>
                <a:srgbClr val="F15A22"/>
              </a:solidFill>
            </a:endParaRPr>
          </a:p>
        </p:txBody>
      </p:sp>
      <p:sp>
        <p:nvSpPr>
          <p:cNvPr id="18" name="Rectangle 17">
            <a:extLst>
              <a:ext uri="{FF2B5EF4-FFF2-40B4-BE49-F238E27FC236}">
                <a16:creationId xmlns:a16="http://schemas.microsoft.com/office/drawing/2014/main" id="{41AA3C43-5766-4610-AB63-1260C65C72DF}"/>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279BFD4D-7592-4063-A1D8-8D7AB916DA1E}"/>
              </a:ext>
            </a:extLst>
          </p:cNvPr>
          <p:cNvSpPr txBox="1"/>
          <p:nvPr/>
        </p:nvSpPr>
        <p:spPr>
          <a:xfrm>
            <a:off x="119336" y="-11016"/>
            <a:ext cx="9006696" cy="646331"/>
          </a:xfrm>
          <a:prstGeom prst="rect">
            <a:avLst/>
          </a:prstGeom>
          <a:noFill/>
        </p:spPr>
        <p:txBody>
          <a:bodyPr wrap="none" rtlCol="0">
            <a:spAutoFit/>
          </a:bodyPr>
          <a:lstStyle/>
          <a:p>
            <a:r>
              <a:rPr lang="en-GB" sz="3600" dirty="0">
                <a:solidFill>
                  <a:schemeClr val="bg1"/>
                </a:solidFill>
              </a:rPr>
              <a:t>Sectoral Skills Assessments (SSA) Infographics </a:t>
            </a:r>
          </a:p>
        </p:txBody>
      </p:sp>
      <p:sp>
        <p:nvSpPr>
          <p:cNvPr id="8" name="Rectangle 7">
            <a:hlinkClick r:id="rId4"/>
            <a:extLst>
              <a:ext uri="{FF2B5EF4-FFF2-40B4-BE49-F238E27FC236}">
                <a16:creationId xmlns:a16="http://schemas.microsoft.com/office/drawing/2014/main" id="{6B428A44-7D9E-4DC7-82FD-E7CB2E4C28C6}"/>
              </a:ext>
            </a:extLst>
          </p:cNvPr>
          <p:cNvSpPr/>
          <p:nvPr/>
        </p:nvSpPr>
        <p:spPr>
          <a:xfrm>
            <a:off x="2233117" y="1821675"/>
            <a:ext cx="1728192" cy="2376264"/>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5"/>
            <a:extLst>
              <a:ext uri="{FF2B5EF4-FFF2-40B4-BE49-F238E27FC236}">
                <a16:creationId xmlns:a16="http://schemas.microsoft.com/office/drawing/2014/main" id="{FAD05AD7-F797-4E06-B4FF-C06A2A68815C}"/>
              </a:ext>
            </a:extLst>
          </p:cNvPr>
          <p:cNvSpPr/>
          <p:nvPr/>
        </p:nvSpPr>
        <p:spPr>
          <a:xfrm>
            <a:off x="6216278" y="1772816"/>
            <a:ext cx="1728192" cy="2376264"/>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6"/>
            <a:extLst>
              <a:ext uri="{FF2B5EF4-FFF2-40B4-BE49-F238E27FC236}">
                <a16:creationId xmlns:a16="http://schemas.microsoft.com/office/drawing/2014/main" id="{A5892849-9812-4805-948A-F40EC022497C}"/>
              </a:ext>
            </a:extLst>
          </p:cNvPr>
          <p:cNvSpPr/>
          <p:nvPr/>
        </p:nvSpPr>
        <p:spPr>
          <a:xfrm>
            <a:off x="4225206" y="1808431"/>
            <a:ext cx="1728192" cy="2376264"/>
          </a:xfrm>
          <a:prstGeom prst="rect">
            <a:avLst/>
          </a:prstGeom>
          <a:solidFill>
            <a:srgbClr val="9E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7"/>
            <a:extLst>
              <a:ext uri="{FF2B5EF4-FFF2-40B4-BE49-F238E27FC236}">
                <a16:creationId xmlns:a16="http://schemas.microsoft.com/office/drawing/2014/main" id="{C5A4AF22-89B1-489D-8282-8F23632CFFA9}"/>
              </a:ext>
            </a:extLst>
          </p:cNvPr>
          <p:cNvSpPr/>
          <p:nvPr/>
        </p:nvSpPr>
        <p:spPr>
          <a:xfrm>
            <a:off x="241028" y="1821675"/>
            <a:ext cx="1728192" cy="237626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8"/>
            <a:extLst>
              <a:ext uri="{FF2B5EF4-FFF2-40B4-BE49-F238E27FC236}">
                <a16:creationId xmlns:a16="http://schemas.microsoft.com/office/drawing/2014/main" id="{46045611-AA93-44F0-B0F1-9045491C5E50}"/>
              </a:ext>
            </a:extLst>
          </p:cNvPr>
          <p:cNvSpPr/>
          <p:nvPr/>
        </p:nvSpPr>
        <p:spPr>
          <a:xfrm>
            <a:off x="10200456" y="1808431"/>
            <a:ext cx="1728192" cy="2376264"/>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hlinkClick r:id="rId9"/>
            <a:extLst>
              <a:ext uri="{FF2B5EF4-FFF2-40B4-BE49-F238E27FC236}">
                <a16:creationId xmlns:a16="http://schemas.microsoft.com/office/drawing/2014/main" id="{1C509DF5-FAEA-4D46-AF1C-D597B51E6A05}"/>
              </a:ext>
            </a:extLst>
          </p:cNvPr>
          <p:cNvSpPr/>
          <p:nvPr/>
        </p:nvSpPr>
        <p:spPr>
          <a:xfrm>
            <a:off x="2235097" y="4430052"/>
            <a:ext cx="1728192" cy="237626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4D0B8DA6-94BE-439F-AB32-6983E7D73D8C}"/>
              </a:ext>
            </a:extLst>
          </p:cNvPr>
          <p:cNvSpPr/>
          <p:nvPr/>
        </p:nvSpPr>
        <p:spPr>
          <a:xfrm>
            <a:off x="468214" y="1969033"/>
            <a:ext cx="1273820" cy="1247285"/>
          </a:xfrm>
          <a:prstGeom prst="flowChartConnector">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Connector 44">
            <a:extLst>
              <a:ext uri="{FF2B5EF4-FFF2-40B4-BE49-F238E27FC236}">
                <a16:creationId xmlns:a16="http://schemas.microsoft.com/office/drawing/2014/main" id="{A1A8A8BF-2855-4A6B-9656-07B9EA234A21}"/>
              </a:ext>
            </a:extLst>
          </p:cNvPr>
          <p:cNvSpPr/>
          <p:nvPr/>
        </p:nvSpPr>
        <p:spPr>
          <a:xfrm>
            <a:off x="4451375" y="1969033"/>
            <a:ext cx="1273820" cy="1247285"/>
          </a:xfrm>
          <a:prstGeom prst="flowChartConnector">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Connector 45">
            <a:extLst>
              <a:ext uri="{FF2B5EF4-FFF2-40B4-BE49-F238E27FC236}">
                <a16:creationId xmlns:a16="http://schemas.microsoft.com/office/drawing/2014/main" id="{EF832A42-F070-463E-B87A-FA02F749B602}"/>
              </a:ext>
            </a:extLst>
          </p:cNvPr>
          <p:cNvSpPr/>
          <p:nvPr/>
        </p:nvSpPr>
        <p:spPr>
          <a:xfrm>
            <a:off x="2460303" y="1969033"/>
            <a:ext cx="1273820" cy="1247285"/>
          </a:xfrm>
          <a:prstGeom prst="flowChartConnector">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Connector 46">
            <a:extLst>
              <a:ext uri="{FF2B5EF4-FFF2-40B4-BE49-F238E27FC236}">
                <a16:creationId xmlns:a16="http://schemas.microsoft.com/office/drawing/2014/main" id="{902D533A-0258-4E5E-A1C3-3217B38A1183}"/>
              </a:ext>
            </a:extLst>
          </p:cNvPr>
          <p:cNvSpPr/>
          <p:nvPr/>
        </p:nvSpPr>
        <p:spPr>
          <a:xfrm>
            <a:off x="6443972" y="1969032"/>
            <a:ext cx="1273820" cy="1247285"/>
          </a:xfrm>
          <a:prstGeom prst="flowChartConnector">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47">
            <a:extLst>
              <a:ext uri="{FF2B5EF4-FFF2-40B4-BE49-F238E27FC236}">
                <a16:creationId xmlns:a16="http://schemas.microsoft.com/office/drawing/2014/main" id="{EF161845-0558-409F-A5B1-499772A49F1D}"/>
              </a:ext>
            </a:extLst>
          </p:cNvPr>
          <p:cNvSpPr/>
          <p:nvPr/>
        </p:nvSpPr>
        <p:spPr>
          <a:xfrm>
            <a:off x="2462283" y="4589819"/>
            <a:ext cx="1273820" cy="1247285"/>
          </a:xfrm>
          <a:prstGeom prst="flowChartConnector">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Connector 48">
            <a:extLst>
              <a:ext uri="{FF2B5EF4-FFF2-40B4-BE49-F238E27FC236}">
                <a16:creationId xmlns:a16="http://schemas.microsoft.com/office/drawing/2014/main" id="{C7EF6F26-51AE-439A-9A43-E4AF048F27F0}"/>
              </a:ext>
            </a:extLst>
          </p:cNvPr>
          <p:cNvSpPr/>
          <p:nvPr/>
        </p:nvSpPr>
        <p:spPr>
          <a:xfrm>
            <a:off x="10427642" y="1969031"/>
            <a:ext cx="1273820" cy="1247285"/>
          </a:xfrm>
          <a:prstGeom prst="flowChartConnector">
            <a:avLst/>
          </a:prstGeom>
          <a:solidFill>
            <a:srgbClr val="9E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10"/>
            <a:extLst>
              <a:ext uri="{FF2B5EF4-FFF2-40B4-BE49-F238E27FC236}">
                <a16:creationId xmlns:a16="http://schemas.microsoft.com/office/drawing/2014/main" id="{2378E49F-DEB4-487D-8949-99B7C319169C}"/>
              </a:ext>
            </a:extLst>
          </p:cNvPr>
          <p:cNvSpPr/>
          <p:nvPr/>
        </p:nvSpPr>
        <p:spPr>
          <a:xfrm>
            <a:off x="8171656" y="1779191"/>
            <a:ext cx="1728192" cy="237626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51" name="Rectangle 50">
            <a:hlinkClick r:id="rId11"/>
            <a:extLst>
              <a:ext uri="{FF2B5EF4-FFF2-40B4-BE49-F238E27FC236}">
                <a16:creationId xmlns:a16="http://schemas.microsoft.com/office/drawing/2014/main" id="{97A8779D-D5E0-4E73-98B3-2403F373249B}"/>
              </a:ext>
            </a:extLst>
          </p:cNvPr>
          <p:cNvSpPr/>
          <p:nvPr/>
        </p:nvSpPr>
        <p:spPr>
          <a:xfrm>
            <a:off x="6191157" y="4384139"/>
            <a:ext cx="1728192" cy="237626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12"/>
            <a:extLst>
              <a:ext uri="{FF2B5EF4-FFF2-40B4-BE49-F238E27FC236}">
                <a16:creationId xmlns:a16="http://schemas.microsoft.com/office/drawing/2014/main" id="{B6E8F3F5-2993-4563-B471-EF1E329181AB}"/>
              </a:ext>
            </a:extLst>
          </p:cNvPr>
          <p:cNvSpPr/>
          <p:nvPr/>
        </p:nvSpPr>
        <p:spPr>
          <a:xfrm>
            <a:off x="4200085" y="4419754"/>
            <a:ext cx="1728192" cy="2376264"/>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13"/>
            <a:extLst>
              <a:ext uri="{FF2B5EF4-FFF2-40B4-BE49-F238E27FC236}">
                <a16:creationId xmlns:a16="http://schemas.microsoft.com/office/drawing/2014/main" id="{48B6D74C-1794-466F-8287-47F476F7283B}"/>
              </a:ext>
            </a:extLst>
          </p:cNvPr>
          <p:cNvSpPr/>
          <p:nvPr/>
        </p:nvSpPr>
        <p:spPr>
          <a:xfrm>
            <a:off x="215907" y="4432998"/>
            <a:ext cx="1728192" cy="2376264"/>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14"/>
            <a:extLst>
              <a:ext uri="{FF2B5EF4-FFF2-40B4-BE49-F238E27FC236}">
                <a16:creationId xmlns:a16="http://schemas.microsoft.com/office/drawing/2014/main" id="{B9EA6F70-FF7B-4C46-B63D-C1A17E324D8F}"/>
              </a:ext>
            </a:extLst>
          </p:cNvPr>
          <p:cNvSpPr/>
          <p:nvPr/>
        </p:nvSpPr>
        <p:spPr>
          <a:xfrm>
            <a:off x="10175335" y="4419754"/>
            <a:ext cx="1728192" cy="2376264"/>
          </a:xfrm>
          <a:prstGeom prst="rect">
            <a:avLst/>
          </a:prstGeom>
          <a:solidFill>
            <a:srgbClr val="9E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15"/>
            <a:extLst>
              <a:ext uri="{FF2B5EF4-FFF2-40B4-BE49-F238E27FC236}">
                <a16:creationId xmlns:a16="http://schemas.microsoft.com/office/drawing/2014/main" id="{E2AADE41-3008-45B3-96FB-F70523AEBB5F}"/>
              </a:ext>
            </a:extLst>
          </p:cNvPr>
          <p:cNvSpPr/>
          <p:nvPr/>
        </p:nvSpPr>
        <p:spPr>
          <a:xfrm>
            <a:off x="8184263" y="4420587"/>
            <a:ext cx="1728192" cy="2376264"/>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lowchart: Connector 55">
            <a:extLst>
              <a:ext uri="{FF2B5EF4-FFF2-40B4-BE49-F238E27FC236}">
                <a16:creationId xmlns:a16="http://schemas.microsoft.com/office/drawing/2014/main" id="{2A51222F-D7E6-40C5-A831-26CFAA4B92C8}"/>
              </a:ext>
            </a:extLst>
          </p:cNvPr>
          <p:cNvSpPr/>
          <p:nvPr/>
        </p:nvSpPr>
        <p:spPr>
          <a:xfrm>
            <a:off x="443093" y="4580356"/>
            <a:ext cx="1273820" cy="1247285"/>
          </a:xfrm>
          <a:prstGeom prst="flowChartConnector">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Connector 56">
            <a:extLst>
              <a:ext uri="{FF2B5EF4-FFF2-40B4-BE49-F238E27FC236}">
                <a16:creationId xmlns:a16="http://schemas.microsoft.com/office/drawing/2014/main" id="{82DFCC32-8A91-4E71-8D57-011EE837265C}"/>
              </a:ext>
            </a:extLst>
          </p:cNvPr>
          <p:cNvSpPr/>
          <p:nvPr/>
        </p:nvSpPr>
        <p:spPr>
          <a:xfrm>
            <a:off x="4426254" y="4580356"/>
            <a:ext cx="1273820" cy="1247285"/>
          </a:xfrm>
          <a:prstGeom prst="flowChartConnector">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lowchart: Connector 57">
            <a:extLst>
              <a:ext uri="{FF2B5EF4-FFF2-40B4-BE49-F238E27FC236}">
                <a16:creationId xmlns:a16="http://schemas.microsoft.com/office/drawing/2014/main" id="{DFC687EB-19A1-4DD0-AA24-6CDFD066D3F8}"/>
              </a:ext>
            </a:extLst>
          </p:cNvPr>
          <p:cNvSpPr/>
          <p:nvPr/>
        </p:nvSpPr>
        <p:spPr>
          <a:xfrm>
            <a:off x="8398842" y="1926549"/>
            <a:ext cx="1273820" cy="1247285"/>
          </a:xfrm>
          <a:prstGeom prst="flowChartConnector">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lowchart: Connector 58">
            <a:extLst>
              <a:ext uri="{FF2B5EF4-FFF2-40B4-BE49-F238E27FC236}">
                <a16:creationId xmlns:a16="http://schemas.microsoft.com/office/drawing/2014/main" id="{74F7A4A9-330E-49A9-9824-AD37E31B308F}"/>
              </a:ext>
            </a:extLst>
          </p:cNvPr>
          <p:cNvSpPr/>
          <p:nvPr/>
        </p:nvSpPr>
        <p:spPr>
          <a:xfrm>
            <a:off x="6418851" y="4580355"/>
            <a:ext cx="1273820" cy="1247285"/>
          </a:xfrm>
          <a:prstGeom prst="flowChartConnector">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Connector 59">
            <a:extLst>
              <a:ext uri="{FF2B5EF4-FFF2-40B4-BE49-F238E27FC236}">
                <a16:creationId xmlns:a16="http://schemas.microsoft.com/office/drawing/2014/main" id="{935F468F-0BE2-40E8-9AA8-9A0F693E06D1}"/>
              </a:ext>
            </a:extLst>
          </p:cNvPr>
          <p:cNvSpPr/>
          <p:nvPr/>
        </p:nvSpPr>
        <p:spPr>
          <a:xfrm>
            <a:off x="8411449" y="4580354"/>
            <a:ext cx="1273820" cy="1247285"/>
          </a:xfrm>
          <a:prstGeom prst="flowChartConnector">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Connector 60">
            <a:extLst>
              <a:ext uri="{FF2B5EF4-FFF2-40B4-BE49-F238E27FC236}">
                <a16:creationId xmlns:a16="http://schemas.microsoft.com/office/drawing/2014/main" id="{175BAF17-EB4A-415A-823A-D7A1FEFE05B3}"/>
              </a:ext>
            </a:extLst>
          </p:cNvPr>
          <p:cNvSpPr/>
          <p:nvPr/>
        </p:nvSpPr>
        <p:spPr>
          <a:xfrm>
            <a:off x="10402521" y="4580354"/>
            <a:ext cx="1273820" cy="1247285"/>
          </a:xfrm>
          <a:prstGeom prst="flowChartConnector">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F862397-CA68-4615-9DD3-794757D35FBF}"/>
              </a:ext>
            </a:extLst>
          </p:cNvPr>
          <p:cNvSpPr txBox="1"/>
          <p:nvPr/>
        </p:nvSpPr>
        <p:spPr>
          <a:xfrm>
            <a:off x="673076" y="3345972"/>
            <a:ext cx="864096" cy="646331"/>
          </a:xfrm>
          <a:prstGeom prst="rect">
            <a:avLst/>
          </a:prstGeom>
          <a:noFill/>
        </p:spPr>
        <p:txBody>
          <a:bodyPr wrap="square" rtlCol="0">
            <a:spAutoFit/>
          </a:bodyPr>
          <a:lstStyle/>
          <a:p>
            <a:pPr algn="ctr"/>
            <a:r>
              <a:rPr lang="en-GB" b="1" dirty="0">
                <a:solidFill>
                  <a:schemeClr val="bg1"/>
                </a:solidFill>
              </a:rPr>
              <a:t>Social Care</a:t>
            </a:r>
          </a:p>
        </p:txBody>
      </p:sp>
      <p:sp>
        <p:nvSpPr>
          <p:cNvPr id="62" name="TextBox 61">
            <a:extLst>
              <a:ext uri="{FF2B5EF4-FFF2-40B4-BE49-F238E27FC236}">
                <a16:creationId xmlns:a16="http://schemas.microsoft.com/office/drawing/2014/main" id="{98A50726-EF0B-4B27-8E63-54133F7A6738}"/>
              </a:ext>
            </a:extLst>
          </p:cNvPr>
          <p:cNvSpPr txBox="1"/>
          <p:nvPr/>
        </p:nvSpPr>
        <p:spPr>
          <a:xfrm>
            <a:off x="2665165" y="3358701"/>
            <a:ext cx="864096" cy="646331"/>
          </a:xfrm>
          <a:prstGeom prst="rect">
            <a:avLst/>
          </a:prstGeom>
          <a:noFill/>
        </p:spPr>
        <p:txBody>
          <a:bodyPr wrap="square" rtlCol="0">
            <a:spAutoFit/>
          </a:bodyPr>
          <a:lstStyle/>
          <a:p>
            <a:pPr algn="ctr"/>
            <a:r>
              <a:rPr lang="en-GB" b="1" dirty="0">
                <a:solidFill>
                  <a:schemeClr val="bg1"/>
                </a:solidFill>
              </a:rPr>
              <a:t>Health Care</a:t>
            </a:r>
          </a:p>
        </p:txBody>
      </p:sp>
      <p:sp>
        <p:nvSpPr>
          <p:cNvPr id="63" name="TextBox 62">
            <a:extLst>
              <a:ext uri="{FF2B5EF4-FFF2-40B4-BE49-F238E27FC236}">
                <a16:creationId xmlns:a16="http://schemas.microsoft.com/office/drawing/2014/main" id="{CB27BDF8-858B-4560-B5B9-94BAA404F49A}"/>
              </a:ext>
            </a:extLst>
          </p:cNvPr>
          <p:cNvSpPr txBox="1"/>
          <p:nvPr/>
        </p:nvSpPr>
        <p:spPr>
          <a:xfrm>
            <a:off x="4553806" y="3484471"/>
            <a:ext cx="1068958" cy="369332"/>
          </a:xfrm>
          <a:prstGeom prst="rect">
            <a:avLst/>
          </a:prstGeom>
          <a:noFill/>
        </p:spPr>
        <p:txBody>
          <a:bodyPr wrap="square" rtlCol="0">
            <a:spAutoFit/>
          </a:bodyPr>
          <a:lstStyle/>
          <a:p>
            <a:pPr algn="ctr"/>
            <a:r>
              <a:rPr lang="en-GB" b="1" dirty="0">
                <a:solidFill>
                  <a:schemeClr val="bg1"/>
                </a:solidFill>
              </a:rPr>
              <a:t>Childcare</a:t>
            </a:r>
          </a:p>
        </p:txBody>
      </p:sp>
      <p:sp>
        <p:nvSpPr>
          <p:cNvPr id="64" name="TextBox 63">
            <a:extLst>
              <a:ext uri="{FF2B5EF4-FFF2-40B4-BE49-F238E27FC236}">
                <a16:creationId xmlns:a16="http://schemas.microsoft.com/office/drawing/2014/main" id="{1C43D190-1EA6-4256-8498-21358917488D}"/>
              </a:ext>
            </a:extLst>
          </p:cNvPr>
          <p:cNvSpPr txBox="1"/>
          <p:nvPr/>
        </p:nvSpPr>
        <p:spPr>
          <a:xfrm>
            <a:off x="6292478" y="3451376"/>
            <a:ext cx="1575792" cy="369332"/>
          </a:xfrm>
          <a:prstGeom prst="rect">
            <a:avLst/>
          </a:prstGeom>
          <a:noFill/>
        </p:spPr>
        <p:txBody>
          <a:bodyPr wrap="square" rtlCol="0">
            <a:spAutoFit/>
          </a:bodyPr>
          <a:lstStyle/>
          <a:p>
            <a:pPr algn="ctr"/>
            <a:r>
              <a:rPr lang="en-GB" b="1" dirty="0">
                <a:solidFill>
                  <a:schemeClr val="bg1"/>
                </a:solidFill>
              </a:rPr>
              <a:t>Construction</a:t>
            </a:r>
          </a:p>
        </p:txBody>
      </p:sp>
      <p:sp>
        <p:nvSpPr>
          <p:cNvPr id="65" name="TextBox 64">
            <a:extLst>
              <a:ext uri="{FF2B5EF4-FFF2-40B4-BE49-F238E27FC236}">
                <a16:creationId xmlns:a16="http://schemas.microsoft.com/office/drawing/2014/main" id="{3FFAB253-0B33-4B65-8902-ED5088558652}"/>
              </a:ext>
            </a:extLst>
          </p:cNvPr>
          <p:cNvSpPr txBox="1"/>
          <p:nvPr/>
        </p:nvSpPr>
        <p:spPr>
          <a:xfrm>
            <a:off x="2563697" y="6073289"/>
            <a:ext cx="1068958" cy="369332"/>
          </a:xfrm>
          <a:prstGeom prst="rect">
            <a:avLst/>
          </a:prstGeom>
          <a:noFill/>
        </p:spPr>
        <p:txBody>
          <a:bodyPr wrap="square" rtlCol="0">
            <a:spAutoFit/>
          </a:bodyPr>
          <a:lstStyle/>
          <a:p>
            <a:pPr algn="ctr"/>
            <a:r>
              <a:rPr lang="en-GB" b="1" dirty="0">
                <a:solidFill>
                  <a:schemeClr val="bg1"/>
                </a:solidFill>
              </a:rPr>
              <a:t>Creative</a:t>
            </a:r>
          </a:p>
        </p:txBody>
      </p:sp>
      <p:sp>
        <p:nvSpPr>
          <p:cNvPr id="66" name="TextBox 65">
            <a:extLst>
              <a:ext uri="{FF2B5EF4-FFF2-40B4-BE49-F238E27FC236}">
                <a16:creationId xmlns:a16="http://schemas.microsoft.com/office/drawing/2014/main" id="{93FEC814-5531-44BD-B384-10D5B754BD6D}"/>
              </a:ext>
            </a:extLst>
          </p:cNvPr>
          <p:cNvSpPr txBox="1"/>
          <p:nvPr/>
        </p:nvSpPr>
        <p:spPr>
          <a:xfrm>
            <a:off x="10530073" y="3484471"/>
            <a:ext cx="1068958" cy="369332"/>
          </a:xfrm>
          <a:prstGeom prst="rect">
            <a:avLst/>
          </a:prstGeom>
          <a:noFill/>
        </p:spPr>
        <p:txBody>
          <a:bodyPr wrap="square" rtlCol="0">
            <a:spAutoFit/>
          </a:bodyPr>
          <a:lstStyle/>
          <a:p>
            <a:pPr algn="ctr"/>
            <a:r>
              <a:rPr lang="en-GB" b="1" dirty="0">
                <a:solidFill>
                  <a:schemeClr val="bg1"/>
                </a:solidFill>
              </a:rPr>
              <a:t>Digital </a:t>
            </a:r>
          </a:p>
        </p:txBody>
      </p:sp>
      <p:sp>
        <p:nvSpPr>
          <p:cNvPr id="67" name="TextBox 66">
            <a:extLst>
              <a:ext uri="{FF2B5EF4-FFF2-40B4-BE49-F238E27FC236}">
                <a16:creationId xmlns:a16="http://schemas.microsoft.com/office/drawing/2014/main" id="{10231EF3-47AF-44B9-8D6A-C8A4A5D9A180}"/>
              </a:ext>
            </a:extLst>
          </p:cNvPr>
          <p:cNvSpPr txBox="1"/>
          <p:nvPr/>
        </p:nvSpPr>
        <p:spPr>
          <a:xfrm>
            <a:off x="570645" y="6044437"/>
            <a:ext cx="1068958" cy="369332"/>
          </a:xfrm>
          <a:prstGeom prst="rect">
            <a:avLst/>
          </a:prstGeom>
          <a:noFill/>
        </p:spPr>
        <p:txBody>
          <a:bodyPr wrap="square" rtlCol="0">
            <a:spAutoFit/>
          </a:bodyPr>
          <a:lstStyle/>
          <a:p>
            <a:pPr algn="ctr"/>
            <a:r>
              <a:rPr lang="en-GB" b="1" dirty="0">
                <a:solidFill>
                  <a:schemeClr val="bg1"/>
                </a:solidFill>
              </a:rPr>
              <a:t>Energy</a:t>
            </a:r>
          </a:p>
        </p:txBody>
      </p:sp>
      <p:sp>
        <p:nvSpPr>
          <p:cNvPr id="68" name="TextBox 67">
            <a:extLst>
              <a:ext uri="{FF2B5EF4-FFF2-40B4-BE49-F238E27FC236}">
                <a16:creationId xmlns:a16="http://schemas.microsoft.com/office/drawing/2014/main" id="{B844EC14-0D20-451E-98DB-7F4A737D2800}"/>
              </a:ext>
            </a:extLst>
          </p:cNvPr>
          <p:cNvSpPr txBox="1"/>
          <p:nvPr/>
        </p:nvSpPr>
        <p:spPr>
          <a:xfrm>
            <a:off x="4532172" y="5827639"/>
            <a:ext cx="1068958" cy="646331"/>
          </a:xfrm>
          <a:prstGeom prst="rect">
            <a:avLst/>
          </a:prstGeom>
          <a:noFill/>
        </p:spPr>
        <p:txBody>
          <a:bodyPr wrap="square" rtlCol="0">
            <a:spAutoFit/>
          </a:bodyPr>
          <a:lstStyle/>
          <a:p>
            <a:pPr algn="ctr"/>
            <a:r>
              <a:rPr lang="en-GB" b="1" dirty="0">
                <a:solidFill>
                  <a:schemeClr val="bg1"/>
                </a:solidFill>
              </a:rPr>
              <a:t>Financial Services</a:t>
            </a:r>
          </a:p>
        </p:txBody>
      </p:sp>
      <p:sp>
        <p:nvSpPr>
          <p:cNvPr id="69" name="TextBox 68">
            <a:extLst>
              <a:ext uri="{FF2B5EF4-FFF2-40B4-BE49-F238E27FC236}">
                <a16:creationId xmlns:a16="http://schemas.microsoft.com/office/drawing/2014/main" id="{C744E981-B7EC-435F-AF6C-E5E9E70FF66C}"/>
              </a:ext>
            </a:extLst>
          </p:cNvPr>
          <p:cNvSpPr txBox="1"/>
          <p:nvPr/>
        </p:nvSpPr>
        <p:spPr>
          <a:xfrm>
            <a:off x="6672990" y="5827639"/>
            <a:ext cx="774185" cy="923330"/>
          </a:xfrm>
          <a:prstGeom prst="rect">
            <a:avLst/>
          </a:prstGeom>
          <a:noFill/>
        </p:spPr>
        <p:txBody>
          <a:bodyPr wrap="square" rtlCol="0">
            <a:spAutoFit/>
          </a:bodyPr>
          <a:lstStyle/>
          <a:p>
            <a:pPr algn="ctr"/>
            <a:r>
              <a:rPr lang="en-GB" b="1" dirty="0">
                <a:solidFill>
                  <a:schemeClr val="bg1"/>
                </a:solidFill>
              </a:rPr>
              <a:t>Food &amp; Drink</a:t>
            </a:r>
          </a:p>
        </p:txBody>
      </p:sp>
      <p:sp>
        <p:nvSpPr>
          <p:cNvPr id="70" name="TextBox 69">
            <a:extLst>
              <a:ext uri="{FF2B5EF4-FFF2-40B4-BE49-F238E27FC236}">
                <a16:creationId xmlns:a16="http://schemas.microsoft.com/office/drawing/2014/main" id="{0402505A-0F98-42EA-85AD-02540F46234A}"/>
              </a:ext>
            </a:extLst>
          </p:cNvPr>
          <p:cNvSpPr txBox="1"/>
          <p:nvPr/>
        </p:nvSpPr>
        <p:spPr>
          <a:xfrm>
            <a:off x="8513880" y="5827639"/>
            <a:ext cx="1068958" cy="923330"/>
          </a:xfrm>
          <a:prstGeom prst="rect">
            <a:avLst/>
          </a:prstGeom>
          <a:noFill/>
        </p:spPr>
        <p:txBody>
          <a:bodyPr wrap="square" rtlCol="0">
            <a:spAutoFit/>
          </a:bodyPr>
          <a:lstStyle/>
          <a:p>
            <a:pPr algn="ctr"/>
            <a:r>
              <a:rPr lang="en-GB" b="1" dirty="0">
                <a:solidFill>
                  <a:schemeClr val="bg1"/>
                </a:solidFill>
              </a:rPr>
              <a:t>Life &amp; Chemical Science</a:t>
            </a:r>
          </a:p>
        </p:txBody>
      </p:sp>
      <p:sp>
        <p:nvSpPr>
          <p:cNvPr id="71" name="TextBox 70">
            <a:extLst>
              <a:ext uri="{FF2B5EF4-FFF2-40B4-BE49-F238E27FC236}">
                <a16:creationId xmlns:a16="http://schemas.microsoft.com/office/drawing/2014/main" id="{D24627BE-66BF-4956-BA7F-8825B8BF29B2}"/>
              </a:ext>
            </a:extLst>
          </p:cNvPr>
          <p:cNvSpPr txBox="1"/>
          <p:nvPr/>
        </p:nvSpPr>
        <p:spPr>
          <a:xfrm>
            <a:off x="10504952" y="6006007"/>
            <a:ext cx="1068958" cy="369332"/>
          </a:xfrm>
          <a:prstGeom prst="rect">
            <a:avLst/>
          </a:prstGeom>
          <a:noFill/>
        </p:spPr>
        <p:txBody>
          <a:bodyPr wrap="square" rtlCol="0">
            <a:spAutoFit/>
          </a:bodyPr>
          <a:lstStyle/>
          <a:p>
            <a:pPr algn="ctr"/>
            <a:r>
              <a:rPr lang="en-GB" b="1" dirty="0">
                <a:solidFill>
                  <a:schemeClr val="bg1"/>
                </a:solidFill>
              </a:rPr>
              <a:t>Tourism</a:t>
            </a:r>
          </a:p>
        </p:txBody>
      </p:sp>
      <p:sp>
        <p:nvSpPr>
          <p:cNvPr id="72" name="TextBox 71">
            <a:extLst>
              <a:ext uri="{FF2B5EF4-FFF2-40B4-BE49-F238E27FC236}">
                <a16:creationId xmlns:a16="http://schemas.microsoft.com/office/drawing/2014/main" id="{6E45A2CA-6ABF-46CE-92DE-1D8FD9AFF907}"/>
              </a:ext>
            </a:extLst>
          </p:cNvPr>
          <p:cNvSpPr txBox="1"/>
          <p:nvPr/>
        </p:nvSpPr>
        <p:spPr>
          <a:xfrm>
            <a:off x="8364123" y="3390630"/>
            <a:ext cx="1398391" cy="369332"/>
          </a:xfrm>
          <a:prstGeom prst="rect">
            <a:avLst/>
          </a:prstGeom>
          <a:noFill/>
          <a:ln>
            <a:noFill/>
          </a:ln>
        </p:spPr>
        <p:txBody>
          <a:bodyPr wrap="square" rtlCol="0">
            <a:spAutoFit/>
          </a:bodyPr>
          <a:lstStyle/>
          <a:p>
            <a:pPr algn="ctr"/>
            <a:r>
              <a:rPr lang="en-GB" b="1" dirty="0">
                <a:solidFill>
                  <a:schemeClr val="bg1"/>
                </a:solidFill>
              </a:rPr>
              <a:t>Engineering</a:t>
            </a:r>
          </a:p>
        </p:txBody>
      </p:sp>
      <p:pic>
        <p:nvPicPr>
          <p:cNvPr id="74" name="Graphic 73" descr="Child with balloon">
            <a:extLst>
              <a:ext uri="{FF2B5EF4-FFF2-40B4-BE49-F238E27FC236}">
                <a16:creationId xmlns:a16="http://schemas.microsoft.com/office/drawing/2014/main" id="{4BC6C8F8-4B09-4BB3-9A54-FE9F6866EFE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55840" y="2141166"/>
            <a:ext cx="839953" cy="839953"/>
          </a:xfrm>
          <a:prstGeom prst="rect">
            <a:avLst/>
          </a:prstGeom>
        </p:spPr>
      </p:pic>
      <p:pic>
        <p:nvPicPr>
          <p:cNvPr id="76" name="Graphic 75" descr="Crane">
            <a:extLst>
              <a:ext uri="{FF2B5EF4-FFF2-40B4-BE49-F238E27FC236}">
                <a16:creationId xmlns:a16="http://schemas.microsoft.com/office/drawing/2014/main" id="{BA71165A-9FC3-483F-AC88-1F4D3FFDEAA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89908" y="2254910"/>
            <a:ext cx="658775" cy="658775"/>
          </a:xfrm>
          <a:prstGeom prst="rect">
            <a:avLst/>
          </a:prstGeom>
        </p:spPr>
      </p:pic>
      <p:pic>
        <p:nvPicPr>
          <p:cNvPr id="78" name="Graphic 77" descr="Drama">
            <a:extLst>
              <a:ext uri="{FF2B5EF4-FFF2-40B4-BE49-F238E27FC236}">
                <a16:creationId xmlns:a16="http://schemas.microsoft.com/office/drawing/2014/main" id="{7595EC90-C53A-417F-BD5B-B207884776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55825" y="4825652"/>
            <a:ext cx="850264" cy="850264"/>
          </a:xfrm>
          <a:prstGeom prst="rect">
            <a:avLst/>
          </a:prstGeom>
        </p:spPr>
      </p:pic>
      <p:pic>
        <p:nvPicPr>
          <p:cNvPr id="80" name="Graphic 79" descr="Bridge scene">
            <a:extLst>
              <a:ext uri="{FF2B5EF4-FFF2-40B4-BE49-F238E27FC236}">
                <a16:creationId xmlns:a16="http://schemas.microsoft.com/office/drawing/2014/main" id="{0BF3F111-4808-4DA7-98E2-3897DA30BA2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674710" y="2141342"/>
            <a:ext cx="722083" cy="722083"/>
          </a:xfrm>
          <a:prstGeom prst="rect">
            <a:avLst/>
          </a:prstGeom>
        </p:spPr>
      </p:pic>
      <p:pic>
        <p:nvPicPr>
          <p:cNvPr id="82" name="Graphic 81" descr="Sustainability">
            <a:extLst>
              <a:ext uri="{FF2B5EF4-FFF2-40B4-BE49-F238E27FC236}">
                <a16:creationId xmlns:a16="http://schemas.microsoft.com/office/drawing/2014/main" id="{41F61D3C-6B86-4BE2-9F85-51A6EEA5841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16648" y="4847169"/>
            <a:ext cx="722083" cy="722083"/>
          </a:xfrm>
          <a:prstGeom prst="rect">
            <a:avLst/>
          </a:prstGeom>
        </p:spPr>
      </p:pic>
      <p:pic>
        <p:nvPicPr>
          <p:cNvPr id="84" name="Graphic 83" descr="Burger and drink">
            <a:extLst>
              <a:ext uri="{FF2B5EF4-FFF2-40B4-BE49-F238E27FC236}">
                <a16:creationId xmlns:a16="http://schemas.microsoft.com/office/drawing/2014/main" id="{9253CC2F-F50C-40F3-BA56-83440CCB8A5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629000" y="4758697"/>
            <a:ext cx="810555" cy="810555"/>
          </a:xfrm>
          <a:prstGeom prst="rect">
            <a:avLst/>
          </a:prstGeom>
        </p:spPr>
      </p:pic>
      <p:pic>
        <p:nvPicPr>
          <p:cNvPr id="86" name="Graphic 85" descr="Beaker">
            <a:extLst>
              <a:ext uri="{FF2B5EF4-FFF2-40B4-BE49-F238E27FC236}">
                <a16:creationId xmlns:a16="http://schemas.microsoft.com/office/drawing/2014/main" id="{18BB2148-2656-465B-82EA-9F820B0CA332}"/>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694202" y="4795148"/>
            <a:ext cx="722083" cy="722083"/>
          </a:xfrm>
          <a:prstGeom prst="rect">
            <a:avLst/>
          </a:prstGeom>
        </p:spPr>
      </p:pic>
      <p:pic>
        <p:nvPicPr>
          <p:cNvPr id="88" name="Graphic 87" descr="Trailer">
            <a:extLst>
              <a:ext uri="{FF2B5EF4-FFF2-40B4-BE49-F238E27FC236}">
                <a16:creationId xmlns:a16="http://schemas.microsoft.com/office/drawing/2014/main" id="{9E196C4A-1A45-49E8-AAD2-B86775DBB73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671042" y="4847169"/>
            <a:ext cx="804310" cy="804310"/>
          </a:xfrm>
          <a:prstGeom prst="rect">
            <a:avLst/>
          </a:prstGeom>
        </p:spPr>
      </p:pic>
      <p:pic>
        <p:nvPicPr>
          <p:cNvPr id="92" name="Graphic 91" descr="Money">
            <a:extLst>
              <a:ext uri="{FF2B5EF4-FFF2-40B4-BE49-F238E27FC236}">
                <a16:creationId xmlns:a16="http://schemas.microsoft.com/office/drawing/2014/main" id="{50BA34DC-6E1A-422E-8EC1-DA70C02E4EE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649376" y="4795148"/>
            <a:ext cx="825777" cy="825777"/>
          </a:xfrm>
          <a:prstGeom prst="rect">
            <a:avLst/>
          </a:prstGeom>
        </p:spPr>
      </p:pic>
      <p:pic>
        <p:nvPicPr>
          <p:cNvPr id="94" name="Graphic 93" descr="Heart with pulse">
            <a:extLst>
              <a:ext uri="{FF2B5EF4-FFF2-40B4-BE49-F238E27FC236}">
                <a16:creationId xmlns:a16="http://schemas.microsoft.com/office/drawing/2014/main" id="{5E08923D-BF89-41AE-8729-067DF8CBF7E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640013" y="2190196"/>
            <a:ext cx="914400" cy="914400"/>
          </a:xfrm>
          <a:prstGeom prst="rect">
            <a:avLst/>
          </a:prstGeom>
        </p:spPr>
      </p:pic>
      <p:pic>
        <p:nvPicPr>
          <p:cNvPr id="96" name="Graphic 95" descr="Internet">
            <a:extLst>
              <a:ext uri="{FF2B5EF4-FFF2-40B4-BE49-F238E27FC236}">
                <a16:creationId xmlns:a16="http://schemas.microsoft.com/office/drawing/2014/main" id="{73DCE58E-8DB7-41F3-803B-141E0BD41DCE}"/>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638210" y="2177640"/>
            <a:ext cx="832286" cy="832286"/>
          </a:xfrm>
          <a:prstGeom prst="rect">
            <a:avLst/>
          </a:prstGeom>
        </p:spPr>
      </p:pic>
      <p:pic>
        <p:nvPicPr>
          <p:cNvPr id="98" name="Graphic 97" descr="Social network">
            <a:extLst>
              <a:ext uri="{FF2B5EF4-FFF2-40B4-BE49-F238E27FC236}">
                <a16:creationId xmlns:a16="http://schemas.microsoft.com/office/drawing/2014/main" id="{3FE9465C-A227-437D-A40A-C222A1B4FC0D}"/>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47924" y="2103942"/>
            <a:ext cx="914400" cy="914400"/>
          </a:xfrm>
          <a:prstGeom prst="rect">
            <a:avLst/>
          </a:prstGeom>
        </p:spPr>
      </p:pic>
      <p:pic>
        <p:nvPicPr>
          <p:cNvPr id="3" name="Graphic 2" descr="Cursor with solid fill">
            <a:extLst>
              <a:ext uri="{FF2B5EF4-FFF2-40B4-BE49-F238E27FC236}">
                <a16:creationId xmlns:a16="http://schemas.microsoft.com/office/drawing/2014/main" id="{2ECCF641-F7E0-4A68-B0B6-5F480F607E06}"/>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23767" y="1119648"/>
            <a:ext cx="385761" cy="385761"/>
          </a:xfrm>
          <a:prstGeom prst="rect">
            <a:avLst/>
          </a:prstGeom>
        </p:spPr>
      </p:pic>
    </p:spTree>
    <p:extLst>
      <p:ext uri="{BB962C8B-B14F-4D97-AF65-F5344CB8AC3E}">
        <p14:creationId xmlns:p14="http://schemas.microsoft.com/office/powerpoint/2010/main" val="29379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39D5D7-4A65-4B63-862D-67E112328C4E}"/>
              </a:ext>
            </a:extLst>
          </p:cNvPr>
          <p:cNvSpPr/>
          <p:nvPr/>
        </p:nvSpPr>
        <p:spPr>
          <a:xfrm>
            <a:off x="308392" y="860565"/>
            <a:ext cx="11529783" cy="580879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F02E7838-5BDF-4770-B5DB-D6A4D1CF7D3B}"/>
              </a:ext>
            </a:extLst>
          </p:cNvPr>
          <p:cNvSpPr/>
          <p:nvPr/>
        </p:nvSpPr>
        <p:spPr>
          <a:xfrm>
            <a:off x="475462" y="950403"/>
            <a:ext cx="11145342" cy="1001326"/>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DF1865A-6531-4563-B21B-E0C4E9F1CCDF}"/>
              </a:ext>
            </a:extLst>
          </p:cNvPr>
          <p:cNvSpPr txBox="1"/>
          <p:nvPr/>
        </p:nvSpPr>
        <p:spPr>
          <a:xfrm>
            <a:off x="515461" y="4939429"/>
            <a:ext cx="2151561" cy="1077218"/>
          </a:xfrm>
          <a:prstGeom prst="rect">
            <a:avLst/>
          </a:prstGeom>
          <a:noFill/>
        </p:spPr>
        <p:txBody>
          <a:bodyPr wrap="square" rtlCol="0">
            <a:spAutoFit/>
          </a:bodyPr>
          <a:lstStyle/>
          <a:p>
            <a:pPr algn="ctr"/>
            <a:r>
              <a:rPr lang="en-GB" sz="3600" b="1" dirty="0">
                <a:solidFill>
                  <a:srgbClr val="92AF2B"/>
                </a:solidFill>
              </a:rPr>
              <a:t>88% </a:t>
            </a:r>
          </a:p>
          <a:p>
            <a:pPr algn="ctr"/>
            <a:r>
              <a:rPr lang="en-GB" sz="1400" dirty="0"/>
              <a:t>are small businesses with less than 10 employees</a:t>
            </a:r>
          </a:p>
        </p:txBody>
      </p:sp>
      <p:sp>
        <p:nvSpPr>
          <p:cNvPr id="10" name="Rectangle 9">
            <a:extLst>
              <a:ext uri="{FF2B5EF4-FFF2-40B4-BE49-F238E27FC236}">
                <a16:creationId xmlns:a16="http://schemas.microsoft.com/office/drawing/2014/main" id="{C1FB71EA-386F-4224-BC52-8AC9C1B369A7}"/>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9F667A6-EF20-4B6C-94F8-1ADAFD842A51}"/>
              </a:ext>
            </a:extLst>
          </p:cNvPr>
          <p:cNvSpPr txBox="1"/>
          <p:nvPr/>
        </p:nvSpPr>
        <p:spPr>
          <a:xfrm>
            <a:off x="119336" y="-11016"/>
            <a:ext cx="4030783" cy="646331"/>
          </a:xfrm>
          <a:prstGeom prst="rect">
            <a:avLst/>
          </a:prstGeom>
          <a:noFill/>
        </p:spPr>
        <p:txBody>
          <a:bodyPr wrap="none" rtlCol="0">
            <a:spAutoFit/>
          </a:bodyPr>
          <a:lstStyle/>
          <a:p>
            <a:r>
              <a:rPr lang="en-GB" sz="3600" dirty="0">
                <a:solidFill>
                  <a:schemeClr val="bg1"/>
                </a:solidFill>
              </a:rPr>
              <a:t>Local Business Base </a:t>
            </a:r>
          </a:p>
        </p:txBody>
      </p:sp>
      <p:cxnSp>
        <p:nvCxnSpPr>
          <p:cNvPr id="5" name="Straight Connector 4">
            <a:extLst>
              <a:ext uri="{FF2B5EF4-FFF2-40B4-BE49-F238E27FC236}">
                <a16:creationId xmlns:a16="http://schemas.microsoft.com/office/drawing/2014/main" id="{1DFB46ED-EB81-4EF5-896E-392D6DCDD0EF}"/>
              </a:ext>
            </a:extLst>
          </p:cNvPr>
          <p:cNvCxnSpPr>
            <a:cxnSpLocks/>
          </p:cNvCxnSpPr>
          <p:nvPr/>
        </p:nvCxnSpPr>
        <p:spPr>
          <a:xfrm>
            <a:off x="308392" y="841353"/>
            <a:ext cx="1152978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5A7295-F6E3-47F2-96F2-DB6CC3684D0A}"/>
              </a:ext>
            </a:extLst>
          </p:cNvPr>
          <p:cNvCxnSpPr>
            <a:cxnSpLocks/>
          </p:cNvCxnSpPr>
          <p:nvPr/>
        </p:nvCxnSpPr>
        <p:spPr>
          <a:xfrm>
            <a:off x="5447928" y="2235657"/>
            <a:ext cx="0" cy="4135400"/>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DB1195-8EF4-49CE-B63C-040CF6FFFBB3}"/>
              </a:ext>
            </a:extLst>
          </p:cNvPr>
          <p:cNvSpPr txBox="1"/>
          <p:nvPr/>
        </p:nvSpPr>
        <p:spPr>
          <a:xfrm>
            <a:off x="539688" y="2032642"/>
            <a:ext cx="4764224" cy="2800767"/>
          </a:xfrm>
          <a:prstGeom prst="rect">
            <a:avLst/>
          </a:prstGeom>
          <a:noFill/>
        </p:spPr>
        <p:txBody>
          <a:bodyPr wrap="square" rtlCol="0">
            <a:spAutoFit/>
          </a:bodyPr>
          <a:lstStyle/>
          <a:p>
            <a:r>
              <a:rPr lang="en-GB" sz="1600" b="1" dirty="0"/>
              <a:t>As of December 2020, there were 81,300 self employed individuals </a:t>
            </a:r>
            <a:r>
              <a:rPr lang="en-GB" sz="1600" dirty="0"/>
              <a:t>in Edinburgh and South East Scotland (11.9%). </a:t>
            </a:r>
          </a:p>
          <a:p>
            <a:endParaRPr lang="en-GB" sz="1600" dirty="0"/>
          </a:p>
          <a:p>
            <a:r>
              <a:rPr lang="en-GB" sz="1600" dirty="0"/>
              <a:t>The </a:t>
            </a:r>
            <a:r>
              <a:rPr lang="en-GB" sz="1600" b="1" dirty="0"/>
              <a:t>Scottish Borders had the highest rate of self employment </a:t>
            </a:r>
            <a:r>
              <a:rPr lang="en-GB" sz="1600" dirty="0"/>
              <a:t>at 22.7% compared to </a:t>
            </a:r>
            <a:r>
              <a:rPr lang="en-GB" sz="1600" b="1" dirty="0"/>
              <a:t>Midlothian with the lowest rate at 7.0%.</a:t>
            </a:r>
          </a:p>
          <a:p>
            <a:endParaRPr lang="en-GB" sz="1600" dirty="0"/>
          </a:p>
          <a:p>
            <a:r>
              <a:rPr lang="en-GB" sz="1600" dirty="0"/>
              <a:t>The region is also made up of </a:t>
            </a:r>
            <a:r>
              <a:rPr lang="en-GB" sz="1600" b="1" dirty="0"/>
              <a:t>43,740 small businesses </a:t>
            </a:r>
            <a:r>
              <a:rPr lang="en-GB" sz="1600" dirty="0"/>
              <a:t>making the business base vulnerable to external shocks in the labour market, such as COVID-19.</a:t>
            </a:r>
          </a:p>
        </p:txBody>
      </p:sp>
      <p:graphicFrame>
        <p:nvGraphicFramePr>
          <p:cNvPr id="19" name="Table 5">
            <a:extLst>
              <a:ext uri="{FF2B5EF4-FFF2-40B4-BE49-F238E27FC236}">
                <a16:creationId xmlns:a16="http://schemas.microsoft.com/office/drawing/2014/main" id="{49B76A71-B6B8-416F-AE6C-D0AF76061C5F}"/>
              </a:ext>
            </a:extLst>
          </p:cNvPr>
          <p:cNvGraphicFramePr>
            <a:graphicFrameLocks noGrp="1"/>
          </p:cNvGraphicFramePr>
          <p:nvPr>
            <p:extLst>
              <p:ext uri="{D42A27DB-BD31-4B8C-83A1-F6EECF244321}">
                <p14:modId xmlns:p14="http://schemas.microsoft.com/office/powerpoint/2010/main" val="400745041"/>
              </p:ext>
            </p:extLst>
          </p:nvPr>
        </p:nvGraphicFramePr>
        <p:xfrm>
          <a:off x="5656531" y="2676922"/>
          <a:ext cx="6028455" cy="2194560"/>
        </p:xfrm>
        <a:graphic>
          <a:graphicData uri="http://schemas.openxmlformats.org/drawingml/2006/table">
            <a:tbl>
              <a:tblPr firstRow="1" bandRow="1">
                <a:tableStyleId>{C083E6E3-FA7D-4D7B-A595-EF9225AFEA82}</a:tableStyleId>
              </a:tblPr>
              <a:tblGrid>
                <a:gridCol w="1414428">
                  <a:extLst>
                    <a:ext uri="{9D8B030D-6E8A-4147-A177-3AD203B41FA5}">
                      <a16:colId xmlns:a16="http://schemas.microsoft.com/office/drawing/2014/main" val="2340200948"/>
                    </a:ext>
                  </a:extLst>
                </a:gridCol>
                <a:gridCol w="1457061">
                  <a:extLst>
                    <a:ext uri="{9D8B030D-6E8A-4147-A177-3AD203B41FA5}">
                      <a16:colId xmlns:a16="http://schemas.microsoft.com/office/drawing/2014/main" val="2680275356"/>
                    </a:ext>
                  </a:extLst>
                </a:gridCol>
                <a:gridCol w="1618957">
                  <a:extLst>
                    <a:ext uri="{9D8B030D-6E8A-4147-A177-3AD203B41FA5}">
                      <a16:colId xmlns:a16="http://schemas.microsoft.com/office/drawing/2014/main" val="1968456367"/>
                    </a:ext>
                  </a:extLst>
                </a:gridCol>
                <a:gridCol w="1538009">
                  <a:extLst>
                    <a:ext uri="{9D8B030D-6E8A-4147-A177-3AD203B41FA5}">
                      <a16:colId xmlns:a16="http://schemas.microsoft.com/office/drawing/2014/main" val="3858611010"/>
                    </a:ext>
                  </a:extLst>
                </a:gridCol>
              </a:tblGrid>
              <a:tr h="264727">
                <a:tc>
                  <a:txBody>
                    <a:bodyPr/>
                    <a:lstStyle/>
                    <a:p>
                      <a:r>
                        <a:rPr lang="en-GB" sz="1200" dirty="0"/>
                        <a:t>Area</a:t>
                      </a:r>
                      <a:endParaRPr lang="en-GB" sz="1200" dirty="0">
                        <a:solidFill>
                          <a:srgbClr val="004B6C"/>
                        </a:solidFill>
                      </a:endParaRPr>
                    </a:p>
                  </a:txBody>
                  <a:tcPr/>
                </a:tc>
                <a:tc>
                  <a:txBody>
                    <a:bodyPr/>
                    <a:lstStyle/>
                    <a:p>
                      <a:r>
                        <a:rPr lang="en-GB" sz="1200" dirty="0"/>
                        <a:t>Male FT Workers </a:t>
                      </a:r>
                      <a:endParaRPr lang="en-GB" sz="1200" dirty="0">
                        <a:solidFill>
                          <a:srgbClr val="004B6C"/>
                        </a:solidFill>
                      </a:endParaRPr>
                    </a:p>
                  </a:txBody>
                  <a:tcPr/>
                </a:tc>
                <a:tc>
                  <a:txBody>
                    <a:bodyPr/>
                    <a:lstStyle/>
                    <a:p>
                      <a:r>
                        <a:rPr lang="en-GB" sz="1200" dirty="0"/>
                        <a:t>Female FT Workers </a:t>
                      </a:r>
                      <a:endParaRPr lang="en-GB" sz="1200" dirty="0">
                        <a:solidFill>
                          <a:srgbClr val="004B6C"/>
                        </a:solidFill>
                      </a:endParaRPr>
                    </a:p>
                  </a:txBody>
                  <a:tcPr/>
                </a:tc>
                <a:tc>
                  <a:txBody>
                    <a:bodyPr/>
                    <a:lstStyle/>
                    <a:p>
                      <a:r>
                        <a:rPr lang="en-GB" sz="1200" dirty="0"/>
                        <a:t>Total FT Workers </a:t>
                      </a:r>
                      <a:endParaRPr lang="en-GB" sz="1200" dirty="0">
                        <a:solidFill>
                          <a:srgbClr val="004B6C"/>
                        </a:solidFill>
                      </a:endParaRPr>
                    </a:p>
                  </a:txBody>
                  <a:tcPr/>
                </a:tc>
                <a:extLst>
                  <a:ext uri="{0D108BD9-81ED-4DB2-BD59-A6C34878D82A}">
                    <a16:rowId xmlns:a16="http://schemas.microsoft.com/office/drawing/2014/main" val="3212642740"/>
                  </a:ext>
                </a:extLst>
              </a:tr>
              <a:tr h="253935">
                <a:tc>
                  <a:txBody>
                    <a:bodyPr/>
                    <a:lstStyle/>
                    <a:p>
                      <a:r>
                        <a:rPr lang="en-GB" sz="1200" dirty="0"/>
                        <a:t>City of Edinburgh </a:t>
                      </a:r>
                      <a:endParaRPr lang="en-GB" sz="1200" dirty="0">
                        <a:solidFill>
                          <a:srgbClr val="004B6C"/>
                        </a:solidFill>
                      </a:endParaRPr>
                    </a:p>
                  </a:txBody>
                  <a:tcPr/>
                </a:tc>
                <a:tc>
                  <a:txBody>
                    <a:bodyPr/>
                    <a:lstStyle/>
                    <a:p>
                      <a:pPr algn="r" fontAlgn="t"/>
                      <a:r>
                        <a:rPr lang="en-GB" sz="1200" b="0" i="0" u="none" strike="noStrike" dirty="0">
                          <a:solidFill>
                            <a:srgbClr val="000000"/>
                          </a:solidFill>
                          <a:effectLst/>
                          <a:latin typeface="+mn-lt"/>
                        </a:rPr>
                        <a:t>£708.90</a:t>
                      </a:r>
                    </a:p>
                  </a:txBody>
                  <a:tcPr marL="7620" marR="7620" marT="7620" marB="0"/>
                </a:tc>
                <a:tc>
                  <a:txBody>
                    <a:bodyPr/>
                    <a:lstStyle/>
                    <a:p>
                      <a:pPr algn="r" fontAlgn="t"/>
                      <a:r>
                        <a:rPr lang="en-GB" sz="1200" b="0" i="0" u="none" strike="noStrike">
                          <a:solidFill>
                            <a:srgbClr val="000000"/>
                          </a:solidFill>
                          <a:effectLst/>
                          <a:latin typeface="+mn-lt"/>
                        </a:rPr>
                        <a:t>£599.50</a:t>
                      </a:r>
                    </a:p>
                  </a:txBody>
                  <a:tcPr marL="7620" marR="7620" marT="7620" marB="0"/>
                </a:tc>
                <a:tc>
                  <a:txBody>
                    <a:bodyPr/>
                    <a:lstStyle/>
                    <a:p>
                      <a:pPr algn="r" fontAlgn="t"/>
                      <a:r>
                        <a:rPr lang="en-GB" sz="1200" b="0" i="0" u="none" strike="noStrike" dirty="0">
                          <a:solidFill>
                            <a:srgbClr val="000000"/>
                          </a:solidFill>
                          <a:effectLst/>
                          <a:latin typeface="+mn-lt"/>
                        </a:rPr>
                        <a:t>£641.10</a:t>
                      </a:r>
                    </a:p>
                  </a:txBody>
                  <a:tcPr marL="7620" marR="7620" marT="7620" marB="0"/>
                </a:tc>
                <a:extLst>
                  <a:ext uri="{0D108BD9-81ED-4DB2-BD59-A6C34878D82A}">
                    <a16:rowId xmlns:a16="http://schemas.microsoft.com/office/drawing/2014/main" val="2976305690"/>
                  </a:ext>
                </a:extLst>
              </a:tr>
              <a:tr h="266521">
                <a:tc>
                  <a:txBody>
                    <a:bodyPr/>
                    <a:lstStyle/>
                    <a:p>
                      <a:r>
                        <a:rPr lang="en-GB" sz="1200" dirty="0"/>
                        <a:t>East Lothian</a:t>
                      </a:r>
                      <a:endParaRPr lang="en-GB" sz="1200" dirty="0">
                        <a:solidFill>
                          <a:srgbClr val="004B6C"/>
                        </a:solidFill>
                      </a:endParaRPr>
                    </a:p>
                  </a:txBody>
                  <a:tcPr/>
                </a:tc>
                <a:tc>
                  <a:txBody>
                    <a:bodyPr/>
                    <a:lstStyle/>
                    <a:p>
                      <a:pPr algn="r" fontAlgn="t"/>
                      <a:r>
                        <a:rPr lang="en-GB" sz="1200" b="0" i="0" u="none" strike="noStrike" dirty="0">
                          <a:solidFill>
                            <a:srgbClr val="000000"/>
                          </a:solidFill>
                          <a:effectLst/>
                          <a:latin typeface="+mn-lt"/>
                        </a:rPr>
                        <a:t>£640.00</a:t>
                      </a:r>
                    </a:p>
                  </a:txBody>
                  <a:tcPr marL="7620" marR="7620" marT="7620" marB="0"/>
                </a:tc>
                <a:tc>
                  <a:txBody>
                    <a:bodyPr/>
                    <a:lstStyle/>
                    <a:p>
                      <a:pPr algn="r" fontAlgn="t"/>
                      <a:r>
                        <a:rPr lang="en-GB" sz="1200" b="0" i="0" u="none" strike="noStrike">
                          <a:solidFill>
                            <a:srgbClr val="000000"/>
                          </a:solidFill>
                          <a:effectLst/>
                          <a:latin typeface="+mn-lt"/>
                        </a:rPr>
                        <a:t>£520.00</a:t>
                      </a:r>
                    </a:p>
                  </a:txBody>
                  <a:tcPr marL="7620" marR="7620" marT="7620" marB="0"/>
                </a:tc>
                <a:tc>
                  <a:txBody>
                    <a:bodyPr/>
                    <a:lstStyle/>
                    <a:p>
                      <a:pPr algn="r" fontAlgn="t"/>
                      <a:r>
                        <a:rPr lang="en-GB" sz="1200" b="0" i="0" u="none" strike="noStrike" dirty="0">
                          <a:solidFill>
                            <a:srgbClr val="000000"/>
                          </a:solidFill>
                          <a:effectLst/>
                          <a:latin typeface="+mn-lt"/>
                        </a:rPr>
                        <a:t>£596.00</a:t>
                      </a:r>
                    </a:p>
                  </a:txBody>
                  <a:tcPr marL="7620" marR="7620" marT="7620" marB="0"/>
                </a:tc>
                <a:extLst>
                  <a:ext uri="{0D108BD9-81ED-4DB2-BD59-A6C34878D82A}">
                    <a16:rowId xmlns:a16="http://schemas.microsoft.com/office/drawing/2014/main" val="2624876098"/>
                  </a:ext>
                </a:extLst>
              </a:tr>
              <a:tr h="266521">
                <a:tc>
                  <a:txBody>
                    <a:bodyPr/>
                    <a:lstStyle/>
                    <a:p>
                      <a:r>
                        <a:rPr lang="en-GB" sz="1200" dirty="0"/>
                        <a:t>Fife</a:t>
                      </a:r>
                      <a:endParaRPr lang="en-GB" sz="1200" dirty="0">
                        <a:solidFill>
                          <a:srgbClr val="004B6C"/>
                        </a:solidFill>
                      </a:endParaRPr>
                    </a:p>
                  </a:txBody>
                  <a:tcPr/>
                </a:tc>
                <a:tc>
                  <a:txBody>
                    <a:bodyPr/>
                    <a:lstStyle/>
                    <a:p>
                      <a:pPr algn="r" fontAlgn="t"/>
                      <a:r>
                        <a:rPr lang="en-GB" sz="1200" b="0" i="0" u="none" strike="noStrike" dirty="0">
                          <a:solidFill>
                            <a:srgbClr val="000000"/>
                          </a:solidFill>
                          <a:effectLst/>
                          <a:latin typeface="+mn-lt"/>
                        </a:rPr>
                        <a:t>£595.30</a:t>
                      </a:r>
                    </a:p>
                  </a:txBody>
                  <a:tcPr marL="7620" marR="7620" marT="7620" marB="0"/>
                </a:tc>
                <a:tc>
                  <a:txBody>
                    <a:bodyPr/>
                    <a:lstStyle/>
                    <a:p>
                      <a:pPr algn="r" fontAlgn="t"/>
                      <a:r>
                        <a:rPr lang="en-GB" sz="1200" b="0" i="0" u="none" strike="noStrike">
                          <a:solidFill>
                            <a:srgbClr val="000000"/>
                          </a:solidFill>
                          <a:effectLst/>
                          <a:latin typeface="+mn-lt"/>
                        </a:rPr>
                        <a:t>£561.00</a:t>
                      </a:r>
                    </a:p>
                  </a:txBody>
                  <a:tcPr marL="7620" marR="7620" marT="7620" marB="0"/>
                </a:tc>
                <a:tc>
                  <a:txBody>
                    <a:bodyPr/>
                    <a:lstStyle/>
                    <a:p>
                      <a:pPr algn="r" fontAlgn="t"/>
                      <a:r>
                        <a:rPr lang="en-GB" sz="1200" b="0" i="0" u="none" strike="noStrike" dirty="0">
                          <a:solidFill>
                            <a:srgbClr val="000000"/>
                          </a:solidFill>
                          <a:effectLst/>
                          <a:latin typeface="+mn-lt"/>
                        </a:rPr>
                        <a:t>£579.20</a:t>
                      </a:r>
                    </a:p>
                  </a:txBody>
                  <a:tcPr marL="7620" marR="7620" marT="7620" marB="0"/>
                </a:tc>
                <a:extLst>
                  <a:ext uri="{0D108BD9-81ED-4DB2-BD59-A6C34878D82A}">
                    <a16:rowId xmlns:a16="http://schemas.microsoft.com/office/drawing/2014/main" val="3299920541"/>
                  </a:ext>
                </a:extLst>
              </a:tr>
              <a:tr h="266521">
                <a:tc>
                  <a:txBody>
                    <a:bodyPr/>
                    <a:lstStyle/>
                    <a:p>
                      <a:r>
                        <a:rPr lang="en-GB" sz="1200" dirty="0"/>
                        <a:t>Midlothian</a:t>
                      </a:r>
                      <a:endParaRPr lang="en-GB" sz="1200" dirty="0">
                        <a:solidFill>
                          <a:srgbClr val="004B6C"/>
                        </a:solidFill>
                      </a:endParaRPr>
                    </a:p>
                  </a:txBody>
                  <a:tcPr/>
                </a:tc>
                <a:tc>
                  <a:txBody>
                    <a:bodyPr/>
                    <a:lstStyle/>
                    <a:p>
                      <a:pPr algn="r" fontAlgn="t"/>
                      <a:r>
                        <a:rPr lang="en-GB" sz="1200" b="0" i="0" u="none" strike="noStrike" dirty="0">
                          <a:solidFill>
                            <a:srgbClr val="000000"/>
                          </a:solidFill>
                          <a:effectLst/>
                          <a:latin typeface="+mn-lt"/>
                        </a:rPr>
                        <a:t>£629.50</a:t>
                      </a:r>
                    </a:p>
                  </a:txBody>
                  <a:tcPr marL="7620" marR="7620" marT="7620" marB="0"/>
                </a:tc>
                <a:tc>
                  <a:txBody>
                    <a:bodyPr/>
                    <a:lstStyle/>
                    <a:p>
                      <a:pPr algn="r" fontAlgn="t"/>
                      <a:r>
                        <a:rPr lang="en-GB" sz="1200" b="0" i="0" u="none" strike="noStrike" dirty="0">
                          <a:solidFill>
                            <a:srgbClr val="000000"/>
                          </a:solidFill>
                          <a:effectLst/>
                          <a:latin typeface="+mn-lt"/>
                        </a:rPr>
                        <a:t>£506.90</a:t>
                      </a:r>
                    </a:p>
                  </a:txBody>
                  <a:tcPr marL="7620" marR="7620" marT="7620" marB="0"/>
                </a:tc>
                <a:tc>
                  <a:txBody>
                    <a:bodyPr/>
                    <a:lstStyle/>
                    <a:p>
                      <a:pPr algn="r" fontAlgn="t"/>
                      <a:r>
                        <a:rPr lang="en-GB" sz="1200" b="0" i="0" u="none" strike="noStrike" dirty="0">
                          <a:solidFill>
                            <a:srgbClr val="000000"/>
                          </a:solidFill>
                          <a:effectLst/>
                          <a:latin typeface="+mn-lt"/>
                        </a:rPr>
                        <a:t>£556.80</a:t>
                      </a:r>
                    </a:p>
                  </a:txBody>
                  <a:tcPr marL="7620" marR="7620" marT="7620" marB="0"/>
                </a:tc>
                <a:extLst>
                  <a:ext uri="{0D108BD9-81ED-4DB2-BD59-A6C34878D82A}">
                    <a16:rowId xmlns:a16="http://schemas.microsoft.com/office/drawing/2014/main" val="152378713"/>
                  </a:ext>
                </a:extLst>
              </a:tr>
              <a:tr h="266521">
                <a:tc>
                  <a:txBody>
                    <a:bodyPr/>
                    <a:lstStyle/>
                    <a:p>
                      <a:r>
                        <a:rPr lang="en-GB" sz="1200" dirty="0"/>
                        <a:t>Scottish Borders</a:t>
                      </a:r>
                      <a:endParaRPr lang="en-GB" sz="1200" dirty="0">
                        <a:solidFill>
                          <a:srgbClr val="004B6C"/>
                        </a:solidFill>
                      </a:endParaRPr>
                    </a:p>
                  </a:txBody>
                  <a:tcPr/>
                </a:tc>
                <a:tc>
                  <a:txBody>
                    <a:bodyPr/>
                    <a:lstStyle/>
                    <a:p>
                      <a:pPr algn="r" fontAlgn="t"/>
                      <a:r>
                        <a:rPr lang="en-GB" sz="1200" b="0" i="0" u="none" strike="noStrike" dirty="0">
                          <a:solidFill>
                            <a:srgbClr val="000000"/>
                          </a:solidFill>
                          <a:effectLst/>
                          <a:latin typeface="+mn-lt"/>
                        </a:rPr>
                        <a:t>£566.90</a:t>
                      </a:r>
                    </a:p>
                  </a:txBody>
                  <a:tcPr marL="7620" marR="7620" marT="7620" marB="0"/>
                </a:tc>
                <a:tc>
                  <a:txBody>
                    <a:bodyPr/>
                    <a:lstStyle/>
                    <a:p>
                      <a:pPr algn="r" fontAlgn="t"/>
                      <a:r>
                        <a:rPr lang="en-GB" sz="1200" b="0" i="0" u="none" strike="noStrike" dirty="0">
                          <a:solidFill>
                            <a:srgbClr val="000000"/>
                          </a:solidFill>
                          <a:effectLst/>
                          <a:latin typeface="+mn-lt"/>
                        </a:rPr>
                        <a:t>£456.10</a:t>
                      </a:r>
                    </a:p>
                  </a:txBody>
                  <a:tcPr marL="7620" marR="7620" marT="7620" marB="0"/>
                </a:tc>
                <a:tc>
                  <a:txBody>
                    <a:bodyPr/>
                    <a:lstStyle/>
                    <a:p>
                      <a:pPr algn="r" fontAlgn="t"/>
                      <a:r>
                        <a:rPr lang="en-GB" sz="1200" b="0" i="0" u="none" strike="noStrike" dirty="0">
                          <a:solidFill>
                            <a:srgbClr val="000000"/>
                          </a:solidFill>
                          <a:effectLst/>
                          <a:latin typeface="+mn-lt"/>
                        </a:rPr>
                        <a:t>£521.50</a:t>
                      </a:r>
                    </a:p>
                  </a:txBody>
                  <a:tcPr marL="7620" marR="7620" marT="7620" marB="0"/>
                </a:tc>
                <a:extLst>
                  <a:ext uri="{0D108BD9-81ED-4DB2-BD59-A6C34878D82A}">
                    <a16:rowId xmlns:a16="http://schemas.microsoft.com/office/drawing/2014/main" val="4251210525"/>
                  </a:ext>
                </a:extLst>
              </a:tr>
              <a:tr h="266521">
                <a:tc>
                  <a:txBody>
                    <a:bodyPr/>
                    <a:lstStyle/>
                    <a:p>
                      <a:r>
                        <a:rPr lang="en-GB" sz="1200" dirty="0"/>
                        <a:t>West Lothian</a:t>
                      </a:r>
                      <a:endParaRPr lang="en-GB" sz="1200" dirty="0">
                        <a:solidFill>
                          <a:srgbClr val="004B6C"/>
                        </a:solidFill>
                      </a:endParaRPr>
                    </a:p>
                  </a:txBody>
                  <a:tcPr/>
                </a:tc>
                <a:tc>
                  <a:txBody>
                    <a:bodyPr/>
                    <a:lstStyle/>
                    <a:p>
                      <a:pPr algn="r" fontAlgn="t"/>
                      <a:r>
                        <a:rPr lang="en-GB" sz="1200" b="0" i="0" u="none" strike="noStrike" dirty="0">
                          <a:solidFill>
                            <a:srgbClr val="000000"/>
                          </a:solidFill>
                          <a:effectLst/>
                          <a:latin typeface="+mn-lt"/>
                        </a:rPr>
                        <a:t>£608.40</a:t>
                      </a:r>
                    </a:p>
                  </a:txBody>
                  <a:tcPr marL="7620" marR="7620" marT="7620" marB="0"/>
                </a:tc>
                <a:tc>
                  <a:txBody>
                    <a:bodyPr/>
                    <a:lstStyle/>
                    <a:p>
                      <a:pPr algn="r" fontAlgn="t"/>
                      <a:r>
                        <a:rPr lang="en-GB" sz="1200" b="0" i="0" u="none" strike="noStrike" dirty="0">
                          <a:solidFill>
                            <a:srgbClr val="000000"/>
                          </a:solidFill>
                          <a:effectLst/>
                          <a:latin typeface="+mn-lt"/>
                        </a:rPr>
                        <a:t>£554.60</a:t>
                      </a:r>
                    </a:p>
                  </a:txBody>
                  <a:tcPr marL="7620" marR="7620" marT="7620" marB="0"/>
                </a:tc>
                <a:tc>
                  <a:txBody>
                    <a:bodyPr/>
                    <a:lstStyle/>
                    <a:p>
                      <a:pPr algn="r" fontAlgn="t"/>
                      <a:r>
                        <a:rPr lang="en-GB" sz="1200" b="0" i="0" u="none" strike="noStrike" dirty="0">
                          <a:solidFill>
                            <a:srgbClr val="000000"/>
                          </a:solidFill>
                          <a:effectLst/>
                          <a:latin typeface="+mn-lt"/>
                        </a:rPr>
                        <a:t>£591.70</a:t>
                      </a:r>
                    </a:p>
                  </a:txBody>
                  <a:tcPr marL="7620" marR="7620" marT="7620" marB="0"/>
                </a:tc>
                <a:extLst>
                  <a:ext uri="{0D108BD9-81ED-4DB2-BD59-A6C34878D82A}">
                    <a16:rowId xmlns:a16="http://schemas.microsoft.com/office/drawing/2014/main" val="3407281774"/>
                  </a:ext>
                </a:extLst>
              </a:tr>
              <a:tr h="266521">
                <a:tc>
                  <a:txBody>
                    <a:bodyPr/>
                    <a:lstStyle/>
                    <a:p>
                      <a:r>
                        <a:rPr lang="en-GB" sz="1200" b="1" dirty="0"/>
                        <a:t>Scotland</a:t>
                      </a:r>
                      <a:endParaRPr lang="en-GB" sz="1200" b="1" dirty="0">
                        <a:solidFill>
                          <a:srgbClr val="004B6C"/>
                        </a:solidFill>
                      </a:endParaRPr>
                    </a:p>
                  </a:txBody>
                  <a:tcPr/>
                </a:tc>
                <a:tc>
                  <a:txBody>
                    <a:bodyPr/>
                    <a:lstStyle/>
                    <a:p>
                      <a:pPr algn="r" fontAlgn="t"/>
                      <a:r>
                        <a:rPr lang="en-GB" sz="1200" b="0" i="0" u="none" strike="noStrike">
                          <a:solidFill>
                            <a:srgbClr val="000000"/>
                          </a:solidFill>
                          <a:effectLst/>
                          <a:latin typeface="+mn-lt"/>
                        </a:rPr>
                        <a:t>£626.30</a:t>
                      </a:r>
                    </a:p>
                  </a:txBody>
                  <a:tcPr marL="7620" marR="7620" marT="7620" marB="0"/>
                </a:tc>
                <a:tc>
                  <a:txBody>
                    <a:bodyPr/>
                    <a:lstStyle/>
                    <a:p>
                      <a:pPr algn="r" fontAlgn="t"/>
                      <a:r>
                        <a:rPr lang="en-GB" sz="1200" b="0" i="0" u="none" strike="noStrike" dirty="0">
                          <a:solidFill>
                            <a:srgbClr val="000000"/>
                          </a:solidFill>
                          <a:effectLst/>
                          <a:latin typeface="+mn-lt"/>
                        </a:rPr>
                        <a:t>£562.50</a:t>
                      </a:r>
                    </a:p>
                  </a:txBody>
                  <a:tcPr marL="7620" marR="7620" marT="7620" marB="0"/>
                </a:tc>
                <a:tc>
                  <a:txBody>
                    <a:bodyPr/>
                    <a:lstStyle/>
                    <a:p>
                      <a:pPr algn="r" fontAlgn="t"/>
                      <a:r>
                        <a:rPr lang="en-GB" sz="1200" b="0" i="0" u="none" strike="noStrike" dirty="0">
                          <a:solidFill>
                            <a:srgbClr val="000000"/>
                          </a:solidFill>
                          <a:effectLst/>
                          <a:latin typeface="+mn-lt"/>
                        </a:rPr>
                        <a:t>£595.00</a:t>
                      </a:r>
                    </a:p>
                  </a:txBody>
                  <a:tcPr marL="7620" marR="7620" marT="7620" marB="0"/>
                </a:tc>
                <a:extLst>
                  <a:ext uri="{0D108BD9-81ED-4DB2-BD59-A6C34878D82A}">
                    <a16:rowId xmlns:a16="http://schemas.microsoft.com/office/drawing/2014/main" val="1192175650"/>
                  </a:ext>
                </a:extLst>
              </a:tr>
            </a:tbl>
          </a:graphicData>
        </a:graphic>
      </p:graphicFrame>
      <p:sp>
        <p:nvSpPr>
          <p:cNvPr id="21" name="TextBox 20">
            <a:extLst>
              <a:ext uri="{FF2B5EF4-FFF2-40B4-BE49-F238E27FC236}">
                <a16:creationId xmlns:a16="http://schemas.microsoft.com/office/drawing/2014/main" id="{41F38277-477F-4503-A8AC-DAA3E747C440}"/>
              </a:ext>
            </a:extLst>
          </p:cNvPr>
          <p:cNvSpPr txBox="1"/>
          <p:nvPr/>
        </p:nvSpPr>
        <p:spPr>
          <a:xfrm>
            <a:off x="2917215" y="4939429"/>
            <a:ext cx="2151561" cy="1077218"/>
          </a:xfrm>
          <a:prstGeom prst="rect">
            <a:avLst/>
          </a:prstGeom>
          <a:noFill/>
        </p:spPr>
        <p:txBody>
          <a:bodyPr wrap="square" rtlCol="0">
            <a:spAutoFit/>
          </a:bodyPr>
          <a:lstStyle/>
          <a:p>
            <a:pPr algn="ctr"/>
            <a:r>
              <a:rPr lang="en-GB" sz="3600" b="1" dirty="0">
                <a:solidFill>
                  <a:srgbClr val="92AF2B"/>
                </a:solidFill>
              </a:rPr>
              <a:t>44,690</a:t>
            </a:r>
          </a:p>
          <a:p>
            <a:pPr algn="ctr"/>
            <a:r>
              <a:rPr lang="en-GB" sz="1400" dirty="0"/>
              <a:t>Number of Businesses in 2020</a:t>
            </a:r>
          </a:p>
        </p:txBody>
      </p:sp>
      <p:sp>
        <p:nvSpPr>
          <p:cNvPr id="22" name="TextBox 21">
            <a:extLst>
              <a:ext uri="{FF2B5EF4-FFF2-40B4-BE49-F238E27FC236}">
                <a16:creationId xmlns:a16="http://schemas.microsoft.com/office/drawing/2014/main" id="{BB6A97A2-8CB4-478C-9381-91B424985C4F}"/>
              </a:ext>
            </a:extLst>
          </p:cNvPr>
          <p:cNvSpPr txBox="1"/>
          <p:nvPr/>
        </p:nvSpPr>
        <p:spPr>
          <a:xfrm>
            <a:off x="5634710" y="2034776"/>
            <a:ext cx="5466380" cy="584775"/>
          </a:xfrm>
          <a:prstGeom prst="rect">
            <a:avLst/>
          </a:prstGeom>
          <a:noFill/>
        </p:spPr>
        <p:txBody>
          <a:bodyPr wrap="square" rtlCol="0">
            <a:spAutoFit/>
          </a:bodyPr>
          <a:lstStyle/>
          <a:p>
            <a:r>
              <a:rPr lang="en-GB" sz="1600" b="1" dirty="0"/>
              <a:t>Weekly median gross pay for full time workers in Edinburgh and South East Scotland (2020)</a:t>
            </a:r>
          </a:p>
        </p:txBody>
      </p:sp>
      <p:sp>
        <p:nvSpPr>
          <p:cNvPr id="6" name="Rectangle 5">
            <a:extLst>
              <a:ext uri="{FF2B5EF4-FFF2-40B4-BE49-F238E27FC236}">
                <a16:creationId xmlns:a16="http://schemas.microsoft.com/office/drawing/2014/main" id="{703DE4A4-7D69-48A9-BF81-26C01CF606AB}"/>
              </a:ext>
            </a:extLst>
          </p:cNvPr>
          <p:cNvSpPr/>
          <p:nvPr/>
        </p:nvSpPr>
        <p:spPr>
          <a:xfrm>
            <a:off x="5660456" y="4928854"/>
            <a:ext cx="6028463" cy="1589694"/>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8AD5982-ABCC-4C05-8846-751EBDE75072}"/>
              </a:ext>
            </a:extLst>
          </p:cNvPr>
          <p:cNvSpPr txBox="1"/>
          <p:nvPr/>
        </p:nvSpPr>
        <p:spPr>
          <a:xfrm>
            <a:off x="5694491" y="4948888"/>
            <a:ext cx="5566654" cy="1569660"/>
          </a:xfrm>
          <a:prstGeom prst="rect">
            <a:avLst/>
          </a:prstGeom>
          <a:noFill/>
        </p:spPr>
        <p:txBody>
          <a:bodyPr wrap="square" rtlCol="0">
            <a:spAutoFit/>
          </a:bodyPr>
          <a:lstStyle/>
          <a:p>
            <a:r>
              <a:rPr lang="en-GB" sz="1600" b="1" dirty="0">
                <a:solidFill>
                  <a:schemeClr val="bg1"/>
                </a:solidFill>
              </a:rPr>
              <a:t>Gender divisions…</a:t>
            </a:r>
          </a:p>
          <a:p>
            <a:pPr marL="285750" indent="-285750">
              <a:buFont typeface="Arial" panose="020B0604020202020204" pitchFamily="34" charset="0"/>
              <a:buChar char="•"/>
            </a:pPr>
            <a:r>
              <a:rPr lang="en-GB" sz="1600" dirty="0">
                <a:solidFill>
                  <a:schemeClr val="bg1"/>
                </a:solidFill>
              </a:rPr>
              <a:t>Across all local authorities, men have higher weekly earnings than women. Women also have lower weekly earnings than the national average. This is because historically, women tend to take on the bulk of domestic caring responsibilities and are employed in part time, lower paid positions.</a:t>
            </a:r>
          </a:p>
        </p:txBody>
      </p:sp>
      <p:sp>
        <p:nvSpPr>
          <p:cNvPr id="2" name="Rectangle 1">
            <a:extLst>
              <a:ext uri="{FF2B5EF4-FFF2-40B4-BE49-F238E27FC236}">
                <a16:creationId xmlns:a16="http://schemas.microsoft.com/office/drawing/2014/main" id="{F0B74E37-04EB-4325-8EB6-9AE5465DAA01}"/>
              </a:ext>
            </a:extLst>
          </p:cNvPr>
          <p:cNvSpPr/>
          <p:nvPr/>
        </p:nvSpPr>
        <p:spPr>
          <a:xfrm>
            <a:off x="538920" y="1008281"/>
            <a:ext cx="10668262" cy="877163"/>
          </a:xfrm>
          <a:prstGeom prst="rect">
            <a:avLst/>
          </a:prstGeom>
        </p:spPr>
        <p:txBody>
          <a:bodyPr wrap="square">
            <a:spAutoFit/>
          </a:bodyPr>
          <a:lstStyle/>
          <a:p>
            <a:r>
              <a:rPr lang="en-GB" sz="1600" b="1" u="sng" dirty="0">
                <a:solidFill>
                  <a:schemeClr val="bg1"/>
                </a:solidFill>
              </a:rPr>
              <a:t>Example 3 </a:t>
            </a:r>
            <a:r>
              <a:rPr lang="en-GB" sz="1600" b="1" dirty="0">
                <a:solidFill>
                  <a:schemeClr val="bg1"/>
                </a:solidFill>
              </a:rPr>
              <a:t>– Edinburgh and South East Scotland</a:t>
            </a:r>
          </a:p>
          <a:p>
            <a:endParaRPr lang="en-GB" sz="300" b="1" dirty="0">
              <a:solidFill>
                <a:schemeClr val="bg1"/>
              </a:solidFill>
            </a:endParaRPr>
          </a:p>
          <a:p>
            <a:r>
              <a:rPr lang="en-GB" sz="1600" b="1" dirty="0">
                <a:solidFill>
                  <a:schemeClr val="bg1"/>
                </a:solidFill>
              </a:rPr>
              <a:t>Analysis of the local economy </a:t>
            </a:r>
            <a:r>
              <a:rPr lang="en-GB" sz="1600" dirty="0">
                <a:solidFill>
                  <a:schemeClr val="bg1"/>
                </a:solidFill>
              </a:rPr>
              <a:t>may show disparities across regions and in some cases, </a:t>
            </a:r>
            <a:r>
              <a:rPr lang="en-GB" sz="1600" b="1" dirty="0">
                <a:solidFill>
                  <a:schemeClr val="bg1"/>
                </a:solidFill>
              </a:rPr>
              <a:t>potential inequalities. These differences could include salaries by sector and gender; full-time vs part time working and distribution by business size.</a:t>
            </a:r>
          </a:p>
        </p:txBody>
      </p:sp>
      <p:pic>
        <p:nvPicPr>
          <p:cNvPr id="8" name="Graphic 7" descr="Man and woman with solid fill">
            <a:extLst>
              <a:ext uri="{FF2B5EF4-FFF2-40B4-BE49-F238E27FC236}">
                <a16:creationId xmlns:a16="http://schemas.microsoft.com/office/drawing/2014/main" id="{3CC50AE4-6A42-43F1-BDAC-3882181F9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5424" y="5013176"/>
            <a:ext cx="385192" cy="385192"/>
          </a:xfrm>
          <a:prstGeom prst="rect">
            <a:avLst/>
          </a:prstGeom>
        </p:spPr>
      </p:pic>
    </p:spTree>
    <p:extLst>
      <p:ext uri="{BB962C8B-B14F-4D97-AF65-F5344CB8AC3E}">
        <p14:creationId xmlns:p14="http://schemas.microsoft.com/office/powerpoint/2010/main" val="37151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5EEAE-3908-4053-8BCC-95A9F512B015}"/>
              </a:ext>
            </a:extLst>
          </p:cNvPr>
          <p:cNvSpPr/>
          <p:nvPr/>
        </p:nvSpPr>
        <p:spPr>
          <a:xfrm>
            <a:off x="191344" y="764705"/>
            <a:ext cx="11737304" cy="246004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9E0F965-2612-4E9A-8F64-5929DD1522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16563" y="1487686"/>
            <a:ext cx="654330" cy="982989"/>
          </a:xfrm>
          <a:prstGeom prst="rect">
            <a:avLst/>
          </a:prstGeom>
        </p:spPr>
      </p:pic>
      <p:pic>
        <p:nvPicPr>
          <p:cNvPr id="13" name="Graphic 12" descr="Sun">
            <a:extLst>
              <a:ext uri="{FF2B5EF4-FFF2-40B4-BE49-F238E27FC236}">
                <a16:creationId xmlns:a16="http://schemas.microsoft.com/office/drawing/2014/main" id="{6C6A3534-F2F8-415B-88C5-B32075F352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3768" y="1499132"/>
            <a:ext cx="324122" cy="324122"/>
          </a:xfrm>
          <a:prstGeom prst="rect">
            <a:avLst/>
          </a:prstGeom>
        </p:spPr>
      </p:pic>
      <p:pic>
        <p:nvPicPr>
          <p:cNvPr id="14" name="Graphic 13" descr="Plant">
            <a:extLst>
              <a:ext uri="{FF2B5EF4-FFF2-40B4-BE49-F238E27FC236}">
                <a16:creationId xmlns:a16="http://schemas.microsoft.com/office/drawing/2014/main" id="{BFF2FA7C-9DD7-49B2-B2BC-45CB3FA9A3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0427" y="1550781"/>
            <a:ext cx="701584" cy="701584"/>
          </a:xfrm>
          <a:prstGeom prst="rect">
            <a:avLst/>
          </a:prstGeom>
        </p:spPr>
      </p:pic>
      <p:pic>
        <p:nvPicPr>
          <p:cNvPr id="17" name="Graphic 16" descr="Handshake">
            <a:extLst>
              <a:ext uri="{FF2B5EF4-FFF2-40B4-BE49-F238E27FC236}">
                <a16:creationId xmlns:a16="http://schemas.microsoft.com/office/drawing/2014/main" id="{D2AA59E3-A61E-4206-9A0B-171C3C49ABF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4164" y="1608612"/>
            <a:ext cx="722017" cy="722017"/>
          </a:xfrm>
          <a:prstGeom prst="rect">
            <a:avLst/>
          </a:prstGeom>
        </p:spPr>
      </p:pic>
      <p:pic>
        <p:nvPicPr>
          <p:cNvPr id="18" name="Graphic 17" descr="Crane">
            <a:extLst>
              <a:ext uri="{FF2B5EF4-FFF2-40B4-BE49-F238E27FC236}">
                <a16:creationId xmlns:a16="http://schemas.microsoft.com/office/drawing/2014/main" id="{C2083260-2D60-424A-A3EF-097FD87ABA4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21329" y="1635926"/>
            <a:ext cx="612787" cy="612787"/>
          </a:xfrm>
          <a:prstGeom prst="rect">
            <a:avLst/>
          </a:prstGeom>
        </p:spPr>
      </p:pic>
      <p:sp>
        <p:nvSpPr>
          <p:cNvPr id="20" name="TextBox 19">
            <a:extLst>
              <a:ext uri="{FF2B5EF4-FFF2-40B4-BE49-F238E27FC236}">
                <a16:creationId xmlns:a16="http://schemas.microsoft.com/office/drawing/2014/main" id="{A48F64CB-74E1-4DAC-94E2-169C01C555C9}"/>
              </a:ext>
            </a:extLst>
          </p:cNvPr>
          <p:cNvSpPr txBox="1"/>
          <p:nvPr/>
        </p:nvSpPr>
        <p:spPr>
          <a:xfrm>
            <a:off x="2113110" y="1487686"/>
            <a:ext cx="2169869" cy="1077218"/>
          </a:xfrm>
          <a:prstGeom prst="rect">
            <a:avLst/>
          </a:prstGeom>
          <a:noFill/>
        </p:spPr>
        <p:txBody>
          <a:bodyPr wrap="square" rtlCol="0">
            <a:spAutoFit/>
          </a:bodyPr>
          <a:lstStyle/>
          <a:p>
            <a:r>
              <a:rPr lang="en-GB" sz="1600" b="1" dirty="0"/>
              <a:t>Industries with the potential to grow and make Scotland more competitive</a:t>
            </a:r>
          </a:p>
        </p:txBody>
      </p:sp>
      <p:sp>
        <p:nvSpPr>
          <p:cNvPr id="21" name="TextBox 20">
            <a:extLst>
              <a:ext uri="{FF2B5EF4-FFF2-40B4-BE49-F238E27FC236}">
                <a16:creationId xmlns:a16="http://schemas.microsoft.com/office/drawing/2014/main" id="{BFA08EE9-3EE9-4A75-95F2-80FFB5203744}"/>
              </a:ext>
            </a:extLst>
          </p:cNvPr>
          <p:cNvSpPr txBox="1"/>
          <p:nvPr/>
        </p:nvSpPr>
        <p:spPr>
          <a:xfrm>
            <a:off x="7938595" y="1499632"/>
            <a:ext cx="2140295" cy="830997"/>
          </a:xfrm>
          <a:prstGeom prst="rect">
            <a:avLst/>
          </a:prstGeom>
          <a:noFill/>
        </p:spPr>
        <p:txBody>
          <a:bodyPr wrap="square" rtlCol="0">
            <a:spAutoFit/>
          </a:bodyPr>
          <a:lstStyle/>
          <a:p>
            <a:r>
              <a:rPr lang="en-GB" sz="1600" b="1" dirty="0"/>
              <a:t>This creates more opportunities for people in Scotland</a:t>
            </a:r>
          </a:p>
        </p:txBody>
      </p:sp>
      <p:sp>
        <p:nvSpPr>
          <p:cNvPr id="22" name="TextBox 21">
            <a:extLst>
              <a:ext uri="{FF2B5EF4-FFF2-40B4-BE49-F238E27FC236}">
                <a16:creationId xmlns:a16="http://schemas.microsoft.com/office/drawing/2014/main" id="{F6578F18-8602-46C3-B895-06372CD80AB4}"/>
              </a:ext>
            </a:extLst>
          </p:cNvPr>
          <p:cNvSpPr txBox="1"/>
          <p:nvPr/>
        </p:nvSpPr>
        <p:spPr>
          <a:xfrm>
            <a:off x="983432" y="2780928"/>
            <a:ext cx="10854178" cy="338554"/>
          </a:xfrm>
          <a:prstGeom prst="rect">
            <a:avLst/>
          </a:prstGeom>
          <a:noFill/>
        </p:spPr>
        <p:txBody>
          <a:bodyPr wrap="square" rtlCol="0">
            <a:spAutoFit/>
          </a:bodyPr>
          <a:lstStyle/>
          <a:p>
            <a:r>
              <a:rPr lang="en-GB" sz="1600" dirty="0"/>
              <a:t>But in order to grow industries need people with the right </a:t>
            </a:r>
            <a:r>
              <a:rPr lang="en-GB" sz="1600" b="1" dirty="0"/>
              <a:t>skills, qualifications and fresh ideas. </a:t>
            </a:r>
          </a:p>
        </p:txBody>
      </p:sp>
      <p:sp>
        <p:nvSpPr>
          <p:cNvPr id="24" name="Rectangle 23">
            <a:extLst>
              <a:ext uri="{FF2B5EF4-FFF2-40B4-BE49-F238E27FC236}">
                <a16:creationId xmlns:a16="http://schemas.microsoft.com/office/drawing/2014/main" id="{035775DE-B4A8-476C-B6F9-D26FE9EC55DE}"/>
              </a:ext>
            </a:extLst>
          </p:cNvPr>
          <p:cNvSpPr/>
          <p:nvPr/>
        </p:nvSpPr>
        <p:spPr>
          <a:xfrm>
            <a:off x="0" y="-44604"/>
            <a:ext cx="12192000" cy="71350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7ECC3F91-6C7C-494C-A78E-A69A115AB8F6}"/>
              </a:ext>
            </a:extLst>
          </p:cNvPr>
          <p:cNvSpPr txBox="1"/>
          <p:nvPr/>
        </p:nvSpPr>
        <p:spPr>
          <a:xfrm>
            <a:off x="119336" y="-11016"/>
            <a:ext cx="5225341" cy="646331"/>
          </a:xfrm>
          <a:prstGeom prst="rect">
            <a:avLst/>
          </a:prstGeom>
          <a:noFill/>
        </p:spPr>
        <p:txBody>
          <a:bodyPr wrap="none" rtlCol="0">
            <a:spAutoFit/>
          </a:bodyPr>
          <a:lstStyle/>
          <a:p>
            <a:r>
              <a:rPr lang="en-GB" sz="3600" b="1" dirty="0">
                <a:solidFill>
                  <a:schemeClr val="bg1"/>
                </a:solidFill>
              </a:rPr>
              <a:t>What are Growth Sectors?</a:t>
            </a:r>
          </a:p>
        </p:txBody>
      </p:sp>
      <p:sp>
        <p:nvSpPr>
          <p:cNvPr id="4" name="TextBox 3">
            <a:extLst>
              <a:ext uri="{FF2B5EF4-FFF2-40B4-BE49-F238E27FC236}">
                <a16:creationId xmlns:a16="http://schemas.microsoft.com/office/drawing/2014/main" id="{FBFF905E-FDC1-4FE2-85F8-3035E72D5C17}"/>
              </a:ext>
            </a:extLst>
          </p:cNvPr>
          <p:cNvSpPr txBox="1"/>
          <p:nvPr/>
        </p:nvSpPr>
        <p:spPr>
          <a:xfrm>
            <a:off x="6063031" y="1787048"/>
            <a:ext cx="537025" cy="461665"/>
          </a:xfrm>
          <a:prstGeom prst="rect">
            <a:avLst/>
          </a:prstGeom>
          <a:noFill/>
        </p:spPr>
        <p:txBody>
          <a:bodyPr wrap="square" rtlCol="0">
            <a:spAutoFit/>
          </a:bodyPr>
          <a:lstStyle/>
          <a:p>
            <a:r>
              <a:rPr lang="en-GB" sz="2400" b="1" dirty="0"/>
              <a:t>+</a:t>
            </a:r>
          </a:p>
        </p:txBody>
      </p:sp>
      <p:sp>
        <p:nvSpPr>
          <p:cNvPr id="26" name="TextBox 25">
            <a:extLst>
              <a:ext uri="{FF2B5EF4-FFF2-40B4-BE49-F238E27FC236}">
                <a16:creationId xmlns:a16="http://schemas.microsoft.com/office/drawing/2014/main" id="{EA56400F-5C07-476C-A71B-E1AF5DD66600}"/>
              </a:ext>
            </a:extLst>
          </p:cNvPr>
          <p:cNvSpPr txBox="1"/>
          <p:nvPr/>
        </p:nvSpPr>
        <p:spPr>
          <a:xfrm>
            <a:off x="7480766" y="1827730"/>
            <a:ext cx="537025" cy="461665"/>
          </a:xfrm>
          <a:prstGeom prst="rect">
            <a:avLst/>
          </a:prstGeom>
          <a:noFill/>
        </p:spPr>
        <p:txBody>
          <a:bodyPr wrap="square" rtlCol="0">
            <a:spAutoFit/>
          </a:bodyPr>
          <a:lstStyle/>
          <a:p>
            <a:r>
              <a:rPr lang="en-GB" sz="2400" b="1" dirty="0"/>
              <a:t>=</a:t>
            </a:r>
          </a:p>
        </p:txBody>
      </p:sp>
      <p:pic>
        <p:nvPicPr>
          <p:cNvPr id="10" name="Graphic 9" descr="Group success">
            <a:extLst>
              <a:ext uri="{FF2B5EF4-FFF2-40B4-BE49-F238E27FC236}">
                <a16:creationId xmlns:a16="http://schemas.microsoft.com/office/drawing/2014/main" id="{CD116EC6-1512-409C-8B98-10469D0546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51998" y="1502803"/>
            <a:ext cx="889248" cy="889248"/>
          </a:xfrm>
          <a:prstGeom prst="rect">
            <a:avLst/>
          </a:prstGeom>
        </p:spPr>
      </p:pic>
      <p:sp>
        <p:nvSpPr>
          <p:cNvPr id="27" name="Rectangle 26">
            <a:extLst>
              <a:ext uri="{FF2B5EF4-FFF2-40B4-BE49-F238E27FC236}">
                <a16:creationId xmlns:a16="http://schemas.microsoft.com/office/drawing/2014/main" id="{5AAB29CB-F5B2-423D-83C2-28FC7DE6E9B4}"/>
              </a:ext>
            </a:extLst>
          </p:cNvPr>
          <p:cNvSpPr/>
          <p:nvPr/>
        </p:nvSpPr>
        <p:spPr>
          <a:xfrm>
            <a:off x="983432" y="828001"/>
            <a:ext cx="11007709" cy="584775"/>
          </a:xfrm>
          <a:prstGeom prst="rect">
            <a:avLst/>
          </a:prstGeom>
        </p:spPr>
        <p:txBody>
          <a:bodyPr wrap="square">
            <a:spAutoFit/>
          </a:bodyPr>
          <a:lstStyle/>
          <a:p>
            <a:r>
              <a:rPr lang="en-GB" sz="1600" b="1" dirty="0"/>
              <a:t>Growth Sectors</a:t>
            </a:r>
            <a:r>
              <a:rPr lang="en-GB" sz="1600" dirty="0"/>
              <a:t> are those identified by the Scottish government as </a:t>
            </a:r>
            <a:r>
              <a:rPr lang="en-GB" sz="1600" b="1" dirty="0"/>
              <a:t>having the potential to grow</a:t>
            </a:r>
            <a:r>
              <a:rPr lang="en-GB" sz="1600" dirty="0"/>
              <a:t> making Scotland more economically competitive (high GVA). </a:t>
            </a:r>
          </a:p>
        </p:txBody>
      </p:sp>
      <p:cxnSp>
        <p:nvCxnSpPr>
          <p:cNvPr id="29" name="Straight Arrow Connector 28">
            <a:extLst>
              <a:ext uri="{FF2B5EF4-FFF2-40B4-BE49-F238E27FC236}">
                <a16:creationId xmlns:a16="http://schemas.microsoft.com/office/drawing/2014/main" id="{DB6B88A7-EB34-4116-9269-2FAEB9EBF5C9}"/>
              </a:ext>
            </a:extLst>
          </p:cNvPr>
          <p:cNvCxnSpPr>
            <a:cxnSpLocks/>
          </p:cNvCxnSpPr>
          <p:nvPr/>
        </p:nvCxnSpPr>
        <p:spPr>
          <a:xfrm>
            <a:off x="983432" y="2680311"/>
            <a:ext cx="8712968"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Checkmark">
            <a:extLst>
              <a:ext uri="{FF2B5EF4-FFF2-40B4-BE49-F238E27FC236}">
                <a16:creationId xmlns:a16="http://schemas.microsoft.com/office/drawing/2014/main" id="{C1151F26-EC93-4AFC-892B-C2E679BFB65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995770" y="2465912"/>
            <a:ext cx="387024" cy="387024"/>
          </a:xfrm>
          <a:prstGeom prst="rect">
            <a:avLst/>
          </a:prstGeom>
        </p:spPr>
      </p:pic>
      <p:pic>
        <p:nvPicPr>
          <p:cNvPr id="35" name="Graphic 34" descr="Lightbulb">
            <a:extLst>
              <a:ext uri="{FF2B5EF4-FFF2-40B4-BE49-F238E27FC236}">
                <a16:creationId xmlns:a16="http://schemas.microsoft.com/office/drawing/2014/main" id="{2D0C9D05-57EA-4B92-8A09-441F6708485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7565" y="916834"/>
            <a:ext cx="360040" cy="360040"/>
          </a:xfrm>
          <a:prstGeom prst="rect">
            <a:avLst/>
          </a:prstGeom>
        </p:spPr>
      </p:pic>
      <p:sp>
        <p:nvSpPr>
          <p:cNvPr id="36" name="Rectangle 35">
            <a:extLst>
              <a:ext uri="{FF2B5EF4-FFF2-40B4-BE49-F238E27FC236}">
                <a16:creationId xmlns:a16="http://schemas.microsoft.com/office/drawing/2014/main" id="{F1E0010E-35D5-43C2-93B8-6F9D4BB0A561}"/>
              </a:ext>
            </a:extLst>
          </p:cNvPr>
          <p:cNvSpPr/>
          <p:nvPr/>
        </p:nvSpPr>
        <p:spPr>
          <a:xfrm>
            <a:off x="191344" y="3340156"/>
            <a:ext cx="5472608" cy="3297462"/>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99C0EAA-FF34-4FDA-A3F7-3A1C689E55A8}"/>
              </a:ext>
            </a:extLst>
          </p:cNvPr>
          <p:cNvSpPr txBox="1"/>
          <p:nvPr/>
        </p:nvSpPr>
        <p:spPr>
          <a:xfrm>
            <a:off x="236456" y="3354259"/>
            <a:ext cx="5359212" cy="584775"/>
          </a:xfrm>
          <a:prstGeom prst="rect">
            <a:avLst/>
          </a:prstGeom>
          <a:noFill/>
        </p:spPr>
        <p:txBody>
          <a:bodyPr wrap="square" rtlCol="0">
            <a:spAutoFit/>
          </a:bodyPr>
          <a:lstStyle/>
          <a:p>
            <a:r>
              <a:rPr lang="en-GB" sz="1600" b="1" dirty="0">
                <a:solidFill>
                  <a:srgbClr val="F2F2F2"/>
                </a:solidFill>
              </a:rPr>
              <a:t>Scotland’s Economic Strategy</a:t>
            </a:r>
            <a:r>
              <a:rPr lang="en-GB" sz="1600" b="1" baseline="30000" dirty="0">
                <a:solidFill>
                  <a:srgbClr val="F2F2F2"/>
                </a:solidFill>
              </a:rPr>
              <a:t>1</a:t>
            </a:r>
            <a:r>
              <a:rPr lang="en-GB" sz="1600" b="1" dirty="0">
                <a:solidFill>
                  <a:srgbClr val="F2F2F2"/>
                </a:solidFill>
              </a:rPr>
              <a:t> identifies the following sectors where in Scotland has a distinct comparative advantage:</a:t>
            </a:r>
          </a:p>
        </p:txBody>
      </p:sp>
      <p:pic>
        <p:nvPicPr>
          <p:cNvPr id="39" name="Graphic 38" descr="Burger and drink">
            <a:extLst>
              <a:ext uri="{FF2B5EF4-FFF2-40B4-BE49-F238E27FC236}">
                <a16:creationId xmlns:a16="http://schemas.microsoft.com/office/drawing/2014/main" id="{EF91DA25-D49B-4FCA-A5D2-09DEF52431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9151" y="3979912"/>
            <a:ext cx="457200" cy="457200"/>
          </a:xfrm>
          <a:prstGeom prst="rect">
            <a:avLst/>
          </a:prstGeom>
        </p:spPr>
      </p:pic>
      <p:sp>
        <p:nvSpPr>
          <p:cNvPr id="40" name="TextBox 39">
            <a:extLst>
              <a:ext uri="{FF2B5EF4-FFF2-40B4-BE49-F238E27FC236}">
                <a16:creationId xmlns:a16="http://schemas.microsoft.com/office/drawing/2014/main" id="{229D3635-DC7E-4507-9115-FD62BFA401A8}"/>
              </a:ext>
            </a:extLst>
          </p:cNvPr>
          <p:cNvSpPr txBox="1"/>
          <p:nvPr/>
        </p:nvSpPr>
        <p:spPr>
          <a:xfrm>
            <a:off x="1280627" y="4070826"/>
            <a:ext cx="4315041" cy="2454518"/>
          </a:xfrm>
          <a:prstGeom prst="rect">
            <a:avLst/>
          </a:prstGeom>
          <a:noFill/>
        </p:spPr>
        <p:txBody>
          <a:bodyPr wrap="square" rtlCol="0">
            <a:spAutoFit/>
          </a:bodyPr>
          <a:lstStyle/>
          <a:p>
            <a:r>
              <a:rPr lang="en-GB" sz="1600" dirty="0">
                <a:solidFill>
                  <a:srgbClr val="F2F2F2"/>
                </a:solidFill>
              </a:rPr>
              <a:t>Food and drink (inc. agriculture and fisheries)</a:t>
            </a:r>
          </a:p>
          <a:p>
            <a:endParaRPr lang="en-GB" sz="1000" dirty="0">
              <a:solidFill>
                <a:srgbClr val="F2F2F2"/>
              </a:solidFill>
            </a:endParaRPr>
          </a:p>
          <a:p>
            <a:r>
              <a:rPr lang="en-GB" sz="1600" dirty="0">
                <a:solidFill>
                  <a:srgbClr val="F2F2F2"/>
                </a:solidFill>
              </a:rPr>
              <a:t>Creative industries (including digital)</a:t>
            </a:r>
          </a:p>
          <a:p>
            <a:endParaRPr lang="en-GB" sz="1050" dirty="0">
              <a:solidFill>
                <a:srgbClr val="F2F2F2"/>
              </a:solidFill>
            </a:endParaRPr>
          </a:p>
          <a:p>
            <a:r>
              <a:rPr lang="en-GB" sz="1600" dirty="0">
                <a:solidFill>
                  <a:srgbClr val="F2F2F2"/>
                </a:solidFill>
              </a:rPr>
              <a:t>Sustainable tourism </a:t>
            </a:r>
          </a:p>
          <a:p>
            <a:endParaRPr lang="en-GB" sz="1050" dirty="0">
              <a:solidFill>
                <a:srgbClr val="F2F2F2"/>
              </a:solidFill>
            </a:endParaRPr>
          </a:p>
          <a:p>
            <a:r>
              <a:rPr lang="en-GB" sz="1600" dirty="0">
                <a:solidFill>
                  <a:srgbClr val="F2F2F2"/>
                </a:solidFill>
              </a:rPr>
              <a:t>Energy (including renewables)</a:t>
            </a:r>
          </a:p>
          <a:p>
            <a:endParaRPr lang="en-GB" sz="1050" dirty="0">
              <a:solidFill>
                <a:srgbClr val="F2F2F2"/>
              </a:solidFill>
            </a:endParaRPr>
          </a:p>
          <a:p>
            <a:r>
              <a:rPr lang="en-GB" sz="1600" dirty="0">
                <a:solidFill>
                  <a:srgbClr val="F2F2F2"/>
                </a:solidFill>
              </a:rPr>
              <a:t>Financial and Business Services </a:t>
            </a:r>
          </a:p>
          <a:p>
            <a:endParaRPr lang="en-GB" sz="1600" dirty="0">
              <a:solidFill>
                <a:srgbClr val="F2F2F2"/>
              </a:solidFill>
            </a:endParaRPr>
          </a:p>
          <a:p>
            <a:r>
              <a:rPr lang="en-GB" sz="1600" dirty="0">
                <a:solidFill>
                  <a:srgbClr val="F2F2F2"/>
                </a:solidFill>
              </a:rPr>
              <a:t>Life Sciences</a:t>
            </a:r>
          </a:p>
        </p:txBody>
      </p:sp>
      <p:pic>
        <p:nvPicPr>
          <p:cNvPr id="42" name="Graphic 41" descr="Drama">
            <a:extLst>
              <a:ext uri="{FF2B5EF4-FFF2-40B4-BE49-F238E27FC236}">
                <a16:creationId xmlns:a16="http://schemas.microsoft.com/office/drawing/2014/main" id="{812642BA-6629-4A30-85A7-AD0BFEE375A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5868" y="4437112"/>
            <a:ext cx="457200" cy="457200"/>
          </a:xfrm>
          <a:prstGeom prst="rect">
            <a:avLst/>
          </a:prstGeom>
        </p:spPr>
      </p:pic>
      <p:pic>
        <p:nvPicPr>
          <p:cNvPr id="44" name="Graphic 43" descr="Trailer">
            <a:extLst>
              <a:ext uri="{FF2B5EF4-FFF2-40B4-BE49-F238E27FC236}">
                <a16:creationId xmlns:a16="http://schemas.microsoft.com/office/drawing/2014/main" id="{E8FFFB0E-27AB-42AE-87CD-257F6A04A0E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4313" y="4797152"/>
            <a:ext cx="457201" cy="457201"/>
          </a:xfrm>
          <a:prstGeom prst="rect">
            <a:avLst/>
          </a:prstGeom>
        </p:spPr>
      </p:pic>
      <p:pic>
        <p:nvPicPr>
          <p:cNvPr id="46" name="Graphic 45" descr="Sustainability">
            <a:extLst>
              <a:ext uri="{FF2B5EF4-FFF2-40B4-BE49-F238E27FC236}">
                <a16:creationId xmlns:a16="http://schemas.microsoft.com/office/drawing/2014/main" id="{834DBA21-FF78-487F-A066-F82A88E9D7BD}"/>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3378" y="5225366"/>
            <a:ext cx="363874" cy="363874"/>
          </a:xfrm>
          <a:prstGeom prst="rect">
            <a:avLst/>
          </a:prstGeom>
        </p:spPr>
      </p:pic>
      <p:pic>
        <p:nvPicPr>
          <p:cNvPr id="48" name="Graphic 47" descr="Coins">
            <a:extLst>
              <a:ext uri="{FF2B5EF4-FFF2-40B4-BE49-F238E27FC236}">
                <a16:creationId xmlns:a16="http://schemas.microsoft.com/office/drawing/2014/main" id="{7F1886F5-7219-400D-AE7D-5D98B409200E}"/>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30020" y="5649476"/>
            <a:ext cx="371812" cy="371812"/>
          </a:xfrm>
          <a:prstGeom prst="rect">
            <a:avLst/>
          </a:prstGeom>
        </p:spPr>
      </p:pic>
      <p:sp>
        <p:nvSpPr>
          <p:cNvPr id="49" name="Rectangle 48">
            <a:extLst>
              <a:ext uri="{FF2B5EF4-FFF2-40B4-BE49-F238E27FC236}">
                <a16:creationId xmlns:a16="http://schemas.microsoft.com/office/drawing/2014/main" id="{538E2AF6-9DC4-4824-9F2F-CE7E561CA055}"/>
              </a:ext>
            </a:extLst>
          </p:cNvPr>
          <p:cNvSpPr/>
          <p:nvPr/>
        </p:nvSpPr>
        <p:spPr>
          <a:xfrm>
            <a:off x="5705340" y="3340156"/>
            <a:ext cx="6223308" cy="3297462"/>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5997C9A1-A096-4BFB-97EF-CA39C4740421}"/>
              </a:ext>
            </a:extLst>
          </p:cNvPr>
          <p:cNvSpPr txBox="1"/>
          <p:nvPr/>
        </p:nvSpPr>
        <p:spPr>
          <a:xfrm>
            <a:off x="5733265" y="3362754"/>
            <a:ext cx="4896544" cy="338554"/>
          </a:xfrm>
          <a:prstGeom prst="rect">
            <a:avLst/>
          </a:prstGeom>
          <a:noFill/>
        </p:spPr>
        <p:txBody>
          <a:bodyPr wrap="square" rtlCol="0">
            <a:spAutoFit/>
          </a:bodyPr>
          <a:lstStyle/>
          <a:p>
            <a:r>
              <a:rPr lang="en-GB" sz="1600" b="1" dirty="0">
                <a:solidFill>
                  <a:srgbClr val="F2F2F2"/>
                </a:solidFill>
              </a:rPr>
              <a:t>Every region has it’s own growth sectors</a:t>
            </a:r>
            <a:r>
              <a:rPr lang="en-GB" sz="1600" b="1" baseline="30000" dirty="0">
                <a:solidFill>
                  <a:srgbClr val="F2F2F2"/>
                </a:solidFill>
              </a:rPr>
              <a:t>2</a:t>
            </a:r>
            <a:r>
              <a:rPr lang="en-GB" sz="1600" b="1" dirty="0">
                <a:solidFill>
                  <a:srgbClr val="F2F2F2"/>
                </a:solidFill>
              </a:rPr>
              <a:t>…</a:t>
            </a:r>
          </a:p>
        </p:txBody>
      </p:sp>
      <p:sp>
        <p:nvSpPr>
          <p:cNvPr id="51" name="Rectangle 50">
            <a:extLst>
              <a:ext uri="{FF2B5EF4-FFF2-40B4-BE49-F238E27FC236}">
                <a16:creationId xmlns:a16="http://schemas.microsoft.com/office/drawing/2014/main" id="{B1CAA8BA-BF64-4F7D-BB92-FA9AAE4DF683}"/>
              </a:ext>
            </a:extLst>
          </p:cNvPr>
          <p:cNvSpPr/>
          <p:nvPr/>
        </p:nvSpPr>
        <p:spPr>
          <a:xfrm>
            <a:off x="5784047" y="3882315"/>
            <a:ext cx="6053563" cy="2646878"/>
          </a:xfrm>
          <a:prstGeom prst="rect">
            <a:avLst/>
          </a:prstGeom>
        </p:spPr>
        <p:txBody>
          <a:bodyPr wrap="square">
            <a:spAutoFit/>
          </a:bodyPr>
          <a:lstStyle/>
          <a:p>
            <a:r>
              <a:rPr lang="en-GB" sz="1600" dirty="0">
                <a:solidFill>
                  <a:srgbClr val="F2F2F2"/>
                </a:solidFill>
              </a:rPr>
              <a:t>Some sectors like Sustainable Tourism or Life Sciences have jobs spread across Scotland, others like Energy tend to have a higher share of Growth Sector jobs in particular cities, regions or local authorities. </a:t>
            </a:r>
          </a:p>
          <a:p>
            <a:endParaRPr lang="en-GB" sz="1100" dirty="0">
              <a:solidFill>
                <a:srgbClr val="F2F2F2"/>
              </a:solidFill>
            </a:endParaRPr>
          </a:p>
          <a:p>
            <a:r>
              <a:rPr lang="en-GB" sz="1600" dirty="0">
                <a:solidFill>
                  <a:srgbClr val="F2F2F2"/>
                </a:solidFill>
              </a:rPr>
              <a:t>For example, </a:t>
            </a:r>
            <a:r>
              <a:rPr lang="en-GB" sz="1600" b="1" dirty="0">
                <a:solidFill>
                  <a:srgbClr val="F2F2F2"/>
                </a:solidFill>
              </a:rPr>
              <a:t>Sustainable Tourism was the largest employing growth sector in East Lothian </a:t>
            </a:r>
            <a:r>
              <a:rPr lang="en-GB" sz="1600" dirty="0">
                <a:solidFill>
                  <a:srgbClr val="F2F2F2"/>
                </a:solidFill>
              </a:rPr>
              <a:t>in 2019 however, in </a:t>
            </a:r>
            <a:r>
              <a:rPr lang="en-GB" sz="1600" b="1" dirty="0">
                <a:solidFill>
                  <a:srgbClr val="F2F2F2"/>
                </a:solidFill>
              </a:rPr>
              <a:t>West Lothian the largest employing growth sector was Financial and Business Services</a:t>
            </a:r>
            <a:r>
              <a:rPr lang="en-GB" sz="1600" dirty="0">
                <a:solidFill>
                  <a:srgbClr val="F2F2F2"/>
                </a:solidFill>
              </a:rPr>
              <a:t>.</a:t>
            </a:r>
          </a:p>
          <a:p>
            <a:endParaRPr lang="en-GB" sz="1100" dirty="0">
              <a:solidFill>
                <a:srgbClr val="F2F2F2"/>
              </a:solidFill>
            </a:endParaRPr>
          </a:p>
          <a:p>
            <a:r>
              <a:rPr lang="en-GB" sz="1600" dirty="0">
                <a:solidFill>
                  <a:srgbClr val="F2F2F2"/>
                </a:solidFill>
              </a:rPr>
              <a:t>It is important to understand local ‘demand’ to ensure people preparing for and entering the world of work, can bring important benefits to local economies. </a:t>
            </a:r>
          </a:p>
        </p:txBody>
      </p:sp>
      <p:pic>
        <p:nvPicPr>
          <p:cNvPr id="3" name="Graphic 2" descr="Beaker with solid fill">
            <a:extLst>
              <a:ext uri="{FF2B5EF4-FFF2-40B4-BE49-F238E27FC236}">
                <a16:creationId xmlns:a16="http://schemas.microsoft.com/office/drawing/2014/main" id="{C15ECD39-C4AA-4747-87D2-86A1336B05B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24313" y="6067445"/>
            <a:ext cx="424231" cy="424231"/>
          </a:xfrm>
          <a:prstGeom prst="rect">
            <a:avLst/>
          </a:prstGeom>
        </p:spPr>
      </p:pic>
    </p:spTree>
    <p:extLst>
      <p:ext uri="{BB962C8B-B14F-4D97-AF65-F5344CB8AC3E}">
        <p14:creationId xmlns:p14="http://schemas.microsoft.com/office/powerpoint/2010/main" val="1597621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DC97ED9F07144F894DB904B8C735DF" ma:contentTypeVersion="2" ma:contentTypeDescription="Create a new document." ma:contentTypeScope="" ma:versionID="7da9b7e7c1afbdb468c51bf643316168">
  <xsd:schema xmlns:xsd="http://www.w3.org/2001/XMLSchema" xmlns:xs="http://www.w3.org/2001/XMLSchema" xmlns:p="http://schemas.microsoft.com/office/2006/metadata/properties" xmlns:ns2="cf345c01-a673-495f-aa9b-becc7d424a9a" targetNamespace="http://schemas.microsoft.com/office/2006/metadata/properties" ma:root="true" ma:fieldsID="51f58d6d1b3dc6abeb6181773a6a4e10" ns2:_="">
    <xsd:import namespace="cf345c01-a673-495f-aa9b-becc7d424a9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45c01-a673-495f-aa9b-becc7d424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573D0D-02A4-4F09-8BC1-FA5B02D2A26D}">
  <ds:schemaRefs>
    <ds:schemaRef ds:uri="http://schemas.microsoft.com/sharepoint/v3/contenttype/forms"/>
  </ds:schemaRefs>
</ds:datastoreItem>
</file>

<file path=customXml/itemProps2.xml><?xml version="1.0" encoding="utf-8"?>
<ds:datastoreItem xmlns:ds="http://schemas.openxmlformats.org/officeDocument/2006/customXml" ds:itemID="{B016D332-0E0F-487F-B81B-C956B2747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345c01-a673-495f-aa9b-becc7d424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86C1D9-2BB5-4EB9-BC55-CB808901AF91}">
  <ds:schemaRefs>
    <ds:schemaRef ds:uri="http://schemas.microsoft.com/office/2006/documentManagement/types"/>
    <ds:schemaRef ds:uri="http://schemas.openxmlformats.org/package/2006/metadata/core-properties"/>
    <ds:schemaRef ds:uri="http://purl.org/dc/dcmitype/"/>
    <ds:schemaRef ds:uri="http://purl.org/dc/elements/1.1/"/>
    <ds:schemaRef ds:uri="9f835287-a68d-44a0-9340-5be2792894ea"/>
    <ds:schemaRef ds:uri="http://purl.org/dc/terms/"/>
    <ds:schemaRef ds:uri="http://schemas.microsoft.com/office/infopath/2007/PartnerControls"/>
    <ds:schemaRef ds:uri="184af400-6cf4-4be6-9056-547874e8c8e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11701</TotalTime>
  <Words>8327</Words>
  <Application>Microsoft Office PowerPoint</Application>
  <PresentationFormat>Widescreen</PresentationFormat>
  <Paragraphs>701</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Skills Development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britovsekn</dc:creator>
  <cp:lastModifiedBy>Bethany Handysides McKechnie</cp:lastModifiedBy>
  <cp:revision>668</cp:revision>
  <cp:lastPrinted>2020-03-04T16:05:12Z</cp:lastPrinted>
  <dcterms:created xsi:type="dcterms:W3CDTF">2017-11-16T11:27:42Z</dcterms:created>
  <dcterms:modified xsi:type="dcterms:W3CDTF">2021-05-19T11:25:57Z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0x0101005FDC97ED9F07144F894DB904B8C735DF</vt:lpwstr>
  </property>
  <property fmtid="{D5CDD505-2E9C-101B-9397-08002B2CF9AE}" pid="3" name="TaxKeyword">
    <vt:lpwstr/>
  </property>
</Properties>
</file>